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63" r:id="rId3"/>
    <p:sldId id="265" r:id="rId4"/>
    <p:sldId id="261" r:id="rId5"/>
    <p:sldId id="264" r:id="rId6"/>
    <p:sldId id="266" r:id="rId7"/>
    <p:sldId id="267" r:id="rId8"/>
    <p:sldId id="269" r:id="rId9"/>
    <p:sldId id="270" r:id="rId10"/>
    <p:sldId id="274" r:id="rId11"/>
    <p:sldId id="276" r:id="rId12"/>
    <p:sldId id="277" r:id="rId13"/>
    <p:sldId id="278" r:id="rId14"/>
    <p:sldId id="279" r:id="rId15"/>
    <p:sldId id="281" r:id="rId16"/>
    <p:sldId id="282" r:id="rId17"/>
    <p:sldId id="284" r:id="rId18"/>
    <p:sldId id="286" r:id="rId19"/>
    <p:sldId id="288" r:id="rId20"/>
    <p:sldId id="308" r:id="rId21"/>
    <p:sldId id="285" r:id="rId22"/>
    <p:sldId id="287" r:id="rId23"/>
    <p:sldId id="292" r:id="rId24"/>
    <p:sldId id="293" r:id="rId25"/>
    <p:sldId id="294" r:id="rId26"/>
    <p:sldId id="295" r:id="rId27"/>
    <p:sldId id="296" r:id="rId28"/>
    <p:sldId id="297" r:id="rId29"/>
    <p:sldId id="298" r:id="rId30"/>
    <p:sldId id="300" r:id="rId31"/>
    <p:sldId id="301" r:id="rId32"/>
    <p:sldId id="289" r:id="rId33"/>
    <p:sldId id="290" r:id="rId34"/>
    <p:sldId id="291" r:id="rId35"/>
    <p:sldId id="309" r:id="rId36"/>
    <p:sldId id="310" r:id="rId37"/>
    <p:sldId id="305" r:id="rId38"/>
    <p:sldId id="304" r:id="rId39"/>
    <p:sldId id="30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DEFD"/>
    <a:srgbClr val="D2F3FF"/>
    <a:srgbClr val="A3E8FF"/>
    <a:srgbClr val="00D1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16"/>
    <p:restoredTop sz="94669"/>
  </p:normalViewPr>
  <p:slideViewPr>
    <p:cSldViewPr snapToGrid="0" snapToObjects="1">
      <p:cViewPr>
        <p:scale>
          <a:sx n="78" d="100"/>
          <a:sy n="78" d="100"/>
        </p:scale>
        <p:origin x="144"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E37EE-981A-4548-96B0-3B869BBAC660}" type="datetimeFigureOut">
              <a:rPr lang="en-US" smtClean="0"/>
              <a:t>6/4/19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67F20-162E-B94F-A3AC-DA9AB2D83456}" type="slidenum">
              <a:rPr lang="en-US" smtClean="0"/>
              <a:t>‹#›</a:t>
            </a:fld>
            <a:endParaRPr lang="en-US"/>
          </a:p>
        </p:txBody>
      </p:sp>
    </p:spTree>
    <p:extLst>
      <p:ext uri="{BB962C8B-B14F-4D97-AF65-F5344CB8AC3E}">
        <p14:creationId xmlns:p14="http://schemas.microsoft.com/office/powerpoint/2010/main" val="390795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Typical funnel is online -&gt; offline. Digital as </a:t>
            </a:r>
            <a:r>
              <a:rPr lang="en-US" dirty="0" err="1"/>
              <a:t>comms</a:t>
            </a:r>
            <a:r>
              <a:rPr lang="en-US" dirty="0"/>
              <a:t> – broadcast in new channels, get some sort of shallow engagement, but still broadcast. Here we’ll think of digital as toolset to make the work your field volunteers are doing more effective</a:t>
            </a:r>
          </a:p>
        </p:txBody>
      </p:sp>
      <p:sp>
        <p:nvSpPr>
          <p:cNvPr id="4" name="Slide Number Placeholder 3"/>
          <p:cNvSpPr>
            <a:spLocks noGrp="1"/>
          </p:cNvSpPr>
          <p:nvPr>
            <p:ph type="sldNum" sz="quarter" idx="5"/>
          </p:nvPr>
        </p:nvSpPr>
        <p:spPr/>
        <p:txBody>
          <a:bodyPr/>
          <a:lstStyle/>
          <a:p>
            <a:fld id="{A8C67F20-162E-B94F-A3AC-DA9AB2D83456}" type="slidenum">
              <a:rPr lang="en-US" smtClean="0"/>
              <a:t>1</a:t>
            </a:fld>
            <a:endParaRPr lang="en-US"/>
          </a:p>
        </p:txBody>
      </p:sp>
    </p:spTree>
    <p:extLst>
      <p:ext uri="{BB962C8B-B14F-4D97-AF65-F5344CB8AC3E}">
        <p14:creationId xmlns:p14="http://schemas.microsoft.com/office/powerpoint/2010/main" val="3065048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it got worse. Bernie Sanders endorsed Pramila, which was like a dagger to the heart for this particular socialist with a labor background from Vermont…</a:t>
            </a:r>
          </a:p>
        </p:txBody>
      </p:sp>
      <p:sp>
        <p:nvSpPr>
          <p:cNvPr id="4" name="Slide Number Placeholder 3"/>
          <p:cNvSpPr>
            <a:spLocks noGrp="1"/>
          </p:cNvSpPr>
          <p:nvPr>
            <p:ph type="sldNum" sz="quarter" idx="5"/>
          </p:nvPr>
        </p:nvSpPr>
        <p:spPr/>
        <p:txBody>
          <a:bodyPr/>
          <a:lstStyle/>
          <a:p>
            <a:fld id="{A8C67F20-162E-B94F-A3AC-DA9AB2D83456}" type="slidenum">
              <a:rPr lang="en-US" smtClean="0"/>
              <a:t>10</a:t>
            </a:fld>
            <a:endParaRPr lang="en-US"/>
          </a:p>
        </p:txBody>
      </p:sp>
    </p:spTree>
    <p:extLst>
      <p:ext uri="{BB962C8B-B14F-4D97-AF65-F5344CB8AC3E}">
        <p14:creationId xmlns:p14="http://schemas.microsoft.com/office/powerpoint/2010/main" val="235220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it got worse. Bernie Sanders endorsed Pramila, which was like a dagger to the heart for this particular socialist with a labor background from Vermont…</a:t>
            </a:r>
          </a:p>
        </p:txBody>
      </p:sp>
      <p:sp>
        <p:nvSpPr>
          <p:cNvPr id="4" name="Slide Number Placeholder 3"/>
          <p:cNvSpPr>
            <a:spLocks noGrp="1"/>
          </p:cNvSpPr>
          <p:nvPr>
            <p:ph type="sldNum" sz="quarter" idx="5"/>
          </p:nvPr>
        </p:nvSpPr>
        <p:spPr/>
        <p:txBody>
          <a:bodyPr/>
          <a:lstStyle/>
          <a:p>
            <a:fld id="{A8C67F20-162E-B94F-A3AC-DA9AB2D83456}" type="slidenum">
              <a:rPr lang="en-US" smtClean="0"/>
              <a:t>11</a:t>
            </a:fld>
            <a:endParaRPr lang="en-US"/>
          </a:p>
        </p:txBody>
      </p:sp>
    </p:spTree>
    <p:extLst>
      <p:ext uri="{BB962C8B-B14F-4D97-AF65-F5344CB8AC3E}">
        <p14:creationId xmlns:p14="http://schemas.microsoft.com/office/powerpoint/2010/main" val="4041078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it got worse. Bernie Sanders endorsed Pramila, which was like a dagger to the heart for this particular socialist with a labor background from Vermont…</a:t>
            </a:r>
          </a:p>
        </p:txBody>
      </p:sp>
      <p:sp>
        <p:nvSpPr>
          <p:cNvPr id="4" name="Slide Number Placeholder 3"/>
          <p:cNvSpPr>
            <a:spLocks noGrp="1"/>
          </p:cNvSpPr>
          <p:nvPr>
            <p:ph type="sldNum" sz="quarter" idx="5"/>
          </p:nvPr>
        </p:nvSpPr>
        <p:spPr/>
        <p:txBody>
          <a:bodyPr/>
          <a:lstStyle/>
          <a:p>
            <a:fld id="{A8C67F20-162E-B94F-A3AC-DA9AB2D83456}" type="slidenum">
              <a:rPr lang="en-US" smtClean="0"/>
              <a:t>12</a:t>
            </a:fld>
            <a:endParaRPr lang="en-US"/>
          </a:p>
        </p:txBody>
      </p:sp>
    </p:spTree>
    <p:extLst>
      <p:ext uri="{BB962C8B-B14F-4D97-AF65-F5344CB8AC3E}">
        <p14:creationId xmlns:p14="http://schemas.microsoft.com/office/powerpoint/2010/main" val="2249516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13</a:t>
            </a:fld>
            <a:endParaRPr lang="en-US"/>
          </a:p>
        </p:txBody>
      </p:sp>
    </p:spTree>
    <p:extLst>
      <p:ext uri="{BB962C8B-B14F-4D97-AF65-F5344CB8AC3E}">
        <p14:creationId xmlns:p14="http://schemas.microsoft.com/office/powerpoint/2010/main" val="3318480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14</a:t>
            </a:fld>
            <a:endParaRPr lang="en-US"/>
          </a:p>
        </p:txBody>
      </p:sp>
    </p:spTree>
    <p:extLst>
      <p:ext uri="{BB962C8B-B14F-4D97-AF65-F5344CB8AC3E}">
        <p14:creationId xmlns:p14="http://schemas.microsoft.com/office/powerpoint/2010/main" val="1477122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15</a:t>
            </a:fld>
            <a:endParaRPr lang="en-US"/>
          </a:p>
        </p:txBody>
      </p:sp>
    </p:spTree>
    <p:extLst>
      <p:ext uri="{BB962C8B-B14F-4D97-AF65-F5344CB8AC3E}">
        <p14:creationId xmlns:p14="http://schemas.microsoft.com/office/powerpoint/2010/main" val="301072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16</a:t>
            </a:fld>
            <a:endParaRPr lang="en-US"/>
          </a:p>
        </p:txBody>
      </p:sp>
    </p:spTree>
    <p:extLst>
      <p:ext uri="{BB962C8B-B14F-4D97-AF65-F5344CB8AC3E}">
        <p14:creationId xmlns:p14="http://schemas.microsoft.com/office/powerpoint/2010/main" val="2516130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17</a:t>
            </a:fld>
            <a:endParaRPr lang="en-US"/>
          </a:p>
        </p:txBody>
      </p:sp>
    </p:spTree>
    <p:extLst>
      <p:ext uri="{BB962C8B-B14F-4D97-AF65-F5344CB8AC3E}">
        <p14:creationId xmlns:p14="http://schemas.microsoft.com/office/powerpoint/2010/main" val="884684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18</a:t>
            </a:fld>
            <a:endParaRPr lang="en-US"/>
          </a:p>
        </p:txBody>
      </p:sp>
    </p:spTree>
    <p:extLst>
      <p:ext uri="{BB962C8B-B14F-4D97-AF65-F5344CB8AC3E}">
        <p14:creationId xmlns:p14="http://schemas.microsoft.com/office/powerpoint/2010/main" val="1788266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19</a:t>
            </a:fld>
            <a:endParaRPr lang="en-US"/>
          </a:p>
        </p:txBody>
      </p:sp>
    </p:spTree>
    <p:extLst>
      <p:ext uri="{BB962C8B-B14F-4D97-AF65-F5344CB8AC3E}">
        <p14:creationId xmlns:p14="http://schemas.microsoft.com/office/powerpoint/2010/main" val="190023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 matters- want to share a little bit about my background so you can get an idea of the experiences and the particular perspective that lends my work, along with potential limitations </a:t>
            </a:r>
          </a:p>
        </p:txBody>
      </p:sp>
      <p:sp>
        <p:nvSpPr>
          <p:cNvPr id="4" name="Slide Number Placeholder 3"/>
          <p:cNvSpPr>
            <a:spLocks noGrp="1"/>
          </p:cNvSpPr>
          <p:nvPr>
            <p:ph type="sldNum" sz="quarter" idx="5"/>
          </p:nvPr>
        </p:nvSpPr>
        <p:spPr/>
        <p:txBody>
          <a:bodyPr/>
          <a:lstStyle/>
          <a:p>
            <a:fld id="{A8C67F20-162E-B94F-A3AC-DA9AB2D83456}" type="slidenum">
              <a:rPr lang="en-US" smtClean="0"/>
              <a:t>2</a:t>
            </a:fld>
            <a:endParaRPr lang="en-US"/>
          </a:p>
        </p:txBody>
      </p:sp>
    </p:spTree>
    <p:extLst>
      <p:ext uri="{BB962C8B-B14F-4D97-AF65-F5344CB8AC3E}">
        <p14:creationId xmlns:p14="http://schemas.microsoft.com/office/powerpoint/2010/main" val="3198844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20</a:t>
            </a:fld>
            <a:endParaRPr lang="en-US"/>
          </a:p>
        </p:txBody>
      </p:sp>
    </p:spTree>
    <p:extLst>
      <p:ext uri="{BB962C8B-B14F-4D97-AF65-F5344CB8AC3E}">
        <p14:creationId xmlns:p14="http://schemas.microsoft.com/office/powerpoint/2010/main" val="2568359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21</a:t>
            </a:fld>
            <a:endParaRPr lang="en-US"/>
          </a:p>
        </p:txBody>
      </p:sp>
    </p:spTree>
    <p:extLst>
      <p:ext uri="{BB962C8B-B14F-4D97-AF65-F5344CB8AC3E}">
        <p14:creationId xmlns:p14="http://schemas.microsoft.com/office/powerpoint/2010/main" val="3454145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22</a:t>
            </a:fld>
            <a:endParaRPr lang="en-US"/>
          </a:p>
        </p:txBody>
      </p:sp>
    </p:spTree>
    <p:extLst>
      <p:ext uri="{BB962C8B-B14F-4D97-AF65-F5344CB8AC3E}">
        <p14:creationId xmlns:p14="http://schemas.microsoft.com/office/powerpoint/2010/main" val="1942641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23</a:t>
            </a:fld>
            <a:endParaRPr lang="en-US"/>
          </a:p>
        </p:txBody>
      </p:sp>
    </p:spTree>
    <p:extLst>
      <p:ext uri="{BB962C8B-B14F-4D97-AF65-F5344CB8AC3E}">
        <p14:creationId xmlns:p14="http://schemas.microsoft.com/office/powerpoint/2010/main" val="2437982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24</a:t>
            </a:fld>
            <a:endParaRPr lang="en-US"/>
          </a:p>
        </p:txBody>
      </p:sp>
    </p:spTree>
    <p:extLst>
      <p:ext uri="{BB962C8B-B14F-4D97-AF65-F5344CB8AC3E}">
        <p14:creationId xmlns:p14="http://schemas.microsoft.com/office/powerpoint/2010/main" val="3345445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25</a:t>
            </a:fld>
            <a:endParaRPr lang="en-US"/>
          </a:p>
        </p:txBody>
      </p:sp>
    </p:spTree>
    <p:extLst>
      <p:ext uri="{BB962C8B-B14F-4D97-AF65-F5344CB8AC3E}">
        <p14:creationId xmlns:p14="http://schemas.microsoft.com/office/powerpoint/2010/main" val="1086020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26</a:t>
            </a:fld>
            <a:endParaRPr lang="en-US"/>
          </a:p>
        </p:txBody>
      </p:sp>
    </p:spTree>
    <p:extLst>
      <p:ext uri="{BB962C8B-B14F-4D97-AF65-F5344CB8AC3E}">
        <p14:creationId xmlns:p14="http://schemas.microsoft.com/office/powerpoint/2010/main" val="2457755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27</a:t>
            </a:fld>
            <a:endParaRPr lang="en-US"/>
          </a:p>
        </p:txBody>
      </p:sp>
    </p:spTree>
    <p:extLst>
      <p:ext uri="{BB962C8B-B14F-4D97-AF65-F5344CB8AC3E}">
        <p14:creationId xmlns:p14="http://schemas.microsoft.com/office/powerpoint/2010/main" val="2424641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28</a:t>
            </a:fld>
            <a:endParaRPr lang="en-US"/>
          </a:p>
        </p:txBody>
      </p:sp>
    </p:spTree>
    <p:extLst>
      <p:ext uri="{BB962C8B-B14F-4D97-AF65-F5344CB8AC3E}">
        <p14:creationId xmlns:p14="http://schemas.microsoft.com/office/powerpoint/2010/main" val="635343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29</a:t>
            </a:fld>
            <a:endParaRPr lang="en-US"/>
          </a:p>
        </p:txBody>
      </p:sp>
    </p:spTree>
    <p:extLst>
      <p:ext uri="{BB962C8B-B14F-4D97-AF65-F5344CB8AC3E}">
        <p14:creationId xmlns:p14="http://schemas.microsoft.com/office/powerpoint/2010/main" val="3097966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for the day</a:t>
            </a:r>
          </a:p>
        </p:txBody>
      </p:sp>
      <p:sp>
        <p:nvSpPr>
          <p:cNvPr id="4" name="Slide Number Placeholder 3"/>
          <p:cNvSpPr>
            <a:spLocks noGrp="1"/>
          </p:cNvSpPr>
          <p:nvPr>
            <p:ph type="sldNum" sz="quarter" idx="5"/>
          </p:nvPr>
        </p:nvSpPr>
        <p:spPr/>
        <p:txBody>
          <a:bodyPr/>
          <a:lstStyle/>
          <a:p>
            <a:fld id="{A8C67F20-162E-B94F-A3AC-DA9AB2D83456}" type="slidenum">
              <a:rPr lang="en-US" smtClean="0"/>
              <a:t>3</a:t>
            </a:fld>
            <a:endParaRPr lang="en-US"/>
          </a:p>
        </p:txBody>
      </p:sp>
    </p:spTree>
    <p:extLst>
      <p:ext uri="{BB962C8B-B14F-4D97-AF65-F5344CB8AC3E}">
        <p14:creationId xmlns:p14="http://schemas.microsoft.com/office/powerpoint/2010/main" val="1328734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30</a:t>
            </a:fld>
            <a:endParaRPr lang="en-US"/>
          </a:p>
        </p:txBody>
      </p:sp>
    </p:spTree>
    <p:extLst>
      <p:ext uri="{BB962C8B-B14F-4D97-AF65-F5344CB8AC3E}">
        <p14:creationId xmlns:p14="http://schemas.microsoft.com/office/powerpoint/2010/main" val="3568393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31</a:t>
            </a:fld>
            <a:endParaRPr lang="en-US"/>
          </a:p>
        </p:txBody>
      </p:sp>
    </p:spTree>
    <p:extLst>
      <p:ext uri="{BB962C8B-B14F-4D97-AF65-F5344CB8AC3E}">
        <p14:creationId xmlns:p14="http://schemas.microsoft.com/office/powerpoint/2010/main" val="3985403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32</a:t>
            </a:fld>
            <a:endParaRPr lang="en-US"/>
          </a:p>
        </p:txBody>
      </p:sp>
    </p:spTree>
    <p:extLst>
      <p:ext uri="{BB962C8B-B14F-4D97-AF65-F5344CB8AC3E}">
        <p14:creationId xmlns:p14="http://schemas.microsoft.com/office/powerpoint/2010/main" val="2828034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33</a:t>
            </a:fld>
            <a:endParaRPr lang="en-US"/>
          </a:p>
        </p:txBody>
      </p:sp>
    </p:spTree>
    <p:extLst>
      <p:ext uri="{BB962C8B-B14F-4D97-AF65-F5344CB8AC3E}">
        <p14:creationId xmlns:p14="http://schemas.microsoft.com/office/powerpoint/2010/main" val="3266238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34</a:t>
            </a:fld>
            <a:endParaRPr lang="en-US"/>
          </a:p>
        </p:txBody>
      </p:sp>
    </p:spTree>
    <p:extLst>
      <p:ext uri="{BB962C8B-B14F-4D97-AF65-F5344CB8AC3E}">
        <p14:creationId xmlns:p14="http://schemas.microsoft.com/office/powerpoint/2010/main" val="2262473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35</a:t>
            </a:fld>
            <a:endParaRPr lang="en-US"/>
          </a:p>
        </p:txBody>
      </p:sp>
    </p:spTree>
    <p:extLst>
      <p:ext uri="{BB962C8B-B14F-4D97-AF65-F5344CB8AC3E}">
        <p14:creationId xmlns:p14="http://schemas.microsoft.com/office/powerpoint/2010/main" val="3239463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36</a:t>
            </a:fld>
            <a:endParaRPr lang="en-US"/>
          </a:p>
        </p:txBody>
      </p:sp>
    </p:spTree>
    <p:extLst>
      <p:ext uri="{BB962C8B-B14F-4D97-AF65-F5344CB8AC3E}">
        <p14:creationId xmlns:p14="http://schemas.microsoft.com/office/powerpoint/2010/main" val="3058607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37</a:t>
            </a:fld>
            <a:endParaRPr lang="en-US"/>
          </a:p>
        </p:txBody>
      </p:sp>
    </p:spTree>
    <p:extLst>
      <p:ext uri="{BB962C8B-B14F-4D97-AF65-F5344CB8AC3E}">
        <p14:creationId xmlns:p14="http://schemas.microsoft.com/office/powerpoint/2010/main" val="28199969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38</a:t>
            </a:fld>
            <a:endParaRPr lang="en-US"/>
          </a:p>
        </p:txBody>
      </p:sp>
    </p:spTree>
    <p:extLst>
      <p:ext uri="{BB962C8B-B14F-4D97-AF65-F5344CB8AC3E}">
        <p14:creationId xmlns:p14="http://schemas.microsoft.com/office/powerpoint/2010/main" val="2976852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39</a:t>
            </a:fld>
            <a:endParaRPr lang="en-US"/>
          </a:p>
        </p:txBody>
      </p:sp>
    </p:spTree>
    <p:extLst>
      <p:ext uri="{BB962C8B-B14F-4D97-AF65-F5344CB8AC3E}">
        <p14:creationId xmlns:p14="http://schemas.microsoft.com/office/powerpoint/2010/main" val="1233012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Combination of human and machine that enhances the human. Why are we always asked to moved from online to offline? If we’re organizing people where they are - a lot of their life is online. What if we did the best of both worlds? The power to motivate people that comes from collective action in person, and the social graph and outreach tools we get online?</a:t>
            </a:r>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4</a:t>
            </a:fld>
            <a:endParaRPr lang="en-US"/>
          </a:p>
        </p:txBody>
      </p:sp>
    </p:spTree>
    <p:extLst>
      <p:ext uri="{BB962C8B-B14F-4D97-AF65-F5344CB8AC3E}">
        <p14:creationId xmlns:p14="http://schemas.microsoft.com/office/powerpoint/2010/main" val="3034747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5</a:t>
            </a:fld>
            <a:endParaRPr lang="en-US"/>
          </a:p>
        </p:txBody>
      </p:sp>
    </p:spTree>
    <p:extLst>
      <p:ext uri="{BB962C8B-B14F-4D97-AF65-F5344CB8AC3E}">
        <p14:creationId xmlns:p14="http://schemas.microsoft.com/office/powerpoint/2010/main" val="3169876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tell you a little bit about myself and frame the conversation I’m hoping to have today. The title is intentionally a little bit of a provocative teaser – but I think it’s a nice way of thinking about what we’re trying to define today, which has to do with offline to online organizing, rather than the reverse. so what is a cyborg? </a:t>
            </a:r>
          </a:p>
        </p:txBody>
      </p:sp>
      <p:sp>
        <p:nvSpPr>
          <p:cNvPr id="4" name="Slide Number Placeholder 3"/>
          <p:cNvSpPr>
            <a:spLocks noGrp="1"/>
          </p:cNvSpPr>
          <p:nvPr>
            <p:ph type="sldNum" sz="quarter" idx="5"/>
          </p:nvPr>
        </p:nvSpPr>
        <p:spPr/>
        <p:txBody>
          <a:bodyPr/>
          <a:lstStyle/>
          <a:p>
            <a:fld id="{A8C67F20-162E-B94F-A3AC-DA9AB2D83456}" type="slidenum">
              <a:rPr lang="en-US" smtClean="0"/>
              <a:t>6</a:t>
            </a:fld>
            <a:endParaRPr lang="en-US"/>
          </a:p>
        </p:txBody>
      </p:sp>
    </p:spTree>
    <p:extLst>
      <p:ext uri="{BB962C8B-B14F-4D97-AF65-F5344CB8AC3E}">
        <p14:creationId xmlns:p14="http://schemas.microsoft.com/office/powerpoint/2010/main" val="3639322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tell you a little bit about myself and frame the conversation I’m hoping to have today. The title is intentionally a little bit of a provocative teaser – but I think it’s a nice way of thinking about what we’re trying to define today, which has to do with offline to online organizing, rather than the reverse. so what is a cyborg? </a:t>
            </a:r>
          </a:p>
        </p:txBody>
      </p:sp>
      <p:sp>
        <p:nvSpPr>
          <p:cNvPr id="4" name="Slide Number Placeholder 3"/>
          <p:cNvSpPr>
            <a:spLocks noGrp="1"/>
          </p:cNvSpPr>
          <p:nvPr>
            <p:ph type="sldNum" sz="quarter" idx="5"/>
          </p:nvPr>
        </p:nvSpPr>
        <p:spPr/>
        <p:txBody>
          <a:bodyPr/>
          <a:lstStyle/>
          <a:p>
            <a:fld id="{A8C67F20-162E-B94F-A3AC-DA9AB2D83456}" type="slidenum">
              <a:rPr lang="en-US" smtClean="0"/>
              <a:t>7</a:t>
            </a:fld>
            <a:endParaRPr lang="en-US"/>
          </a:p>
        </p:txBody>
      </p:sp>
    </p:spTree>
    <p:extLst>
      <p:ext uri="{BB962C8B-B14F-4D97-AF65-F5344CB8AC3E}">
        <p14:creationId xmlns:p14="http://schemas.microsoft.com/office/powerpoint/2010/main" val="146766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67F20-162E-B94F-A3AC-DA9AB2D83456}" type="slidenum">
              <a:rPr lang="en-US" smtClean="0"/>
              <a:t>8</a:t>
            </a:fld>
            <a:endParaRPr lang="en-US"/>
          </a:p>
        </p:txBody>
      </p:sp>
    </p:spTree>
    <p:extLst>
      <p:ext uri="{BB962C8B-B14F-4D97-AF65-F5344CB8AC3E}">
        <p14:creationId xmlns:p14="http://schemas.microsoft.com/office/powerpoint/2010/main" val="2461166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tell you a little bit about myself and frame the conversation I’m hoping to have today. The title is intentionally a little bit of a provocative teaser – but I think it’s a nice way of thinking about what we’re trying to define today, which has to do with offline to online organizing, rather than the reverse. so what is a cyborg? </a:t>
            </a:r>
          </a:p>
        </p:txBody>
      </p:sp>
      <p:sp>
        <p:nvSpPr>
          <p:cNvPr id="4" name="Slide Number Placeholder 3"/>
          <p:cNvSpPr>
            <a:spLocks noGrp="1"/>
          </p:cNvSpPr>
          <p:nvPr>
            <p:ph type="sldNum" sz="quarter" idx="5"/>
          </p:nvPr>
        </p:nvSpPr>
        <p:spPr/>
        <p:txBody>
          <a:bodyPr/>
          <a:lstStyle/>
          <a:p>
            <a:fld id="{A8C67F20-162E-B94F-A3AC-DA9AB2D83456}" type="slidenum">
              <a:rPr lang="en-US" smtClean="0"/>
              <a:t>9</a:t>
            </a:fld>
            <a:endParaRPr lang="en-US"/>
          </a:p>
        </p:txBody>
      </p:sp>
    </p:spTree>
    <p:extLst>
      <p:ext uri="{BB962C8B-B14F-4D97-AF65-F5344CB8AC3E}">
        <p14:creationId xmlns:p14="http://schemas.microsoft.com/office/powerpoint/2010/main" val="380192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1412-F255-2A4D-A1C2-A61B12853D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2655D9-0937-F04A-8825-36CFE89FB0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F426D6-3222-514B-8891-C3306079012F}"/>
              </a:ext>
            </a:extLst>
          </p:cNvPr>
          <p:cNvSpPr>
            <a:spLocks noGrp="1"/>
          </p:cNvSpPr>
          <p:nvPr>
            <p:ph type="dt" sz="half" idx="10"/>
          </p:nvPr>
        </p:nvSpPr>
        <p:spPr/>
        <p:txBody>
          <a:bodyPr/>
          <a:lstStyle/>
          <a:p>
            <a:fld id="{87EECD4F-2A6B-F844-81B9-6E0E9BA4C086}" type="datetimeFigureOut">
              <a:rPr lang="en-US" smtClean="0"/>
              <a:t>6/4/19</a:t>
            </a:fld>
            <a:endParaRPr lang="en-US"/>
          </a:p>
        </p:txBody>
      </p:sp>
      <p:sp>
        <p:nvSpPr>
          <p:cNvPr id="5" name="Footer Placeholder 4">
            <a:extLst>
              <a:ext uri="{FF2B5EF4-FFF2-40B4-BE49-F238E27FC236}">
                <a16:creationId xmlns:a16="http://schemas.microsoft.com/office/drawing/2014/main" id="{069BF162-8852-1D4C-ABE7-F0F54EFB9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CDDD1A-FB89-014E-884E-C40C7B3CFDD0}"/>
              </a:ext>
            </a:extLst>
          </p:cNvPr>
          <p:cNvSpPr>
            <a:spLocks noGrp="1"/>
          </p:cNvSpPr>
          <p:nvPr>
            <p:ph type="sldNum" sz="quarter" idx="12"/>
          </p:nvPr>
        </p:nvSpPr>
        <p:spPr/>
        <p:txBody>
          <a:bodyPr/>
          <a:lstStyle/>
          <a:p>
            <a:fld id="{74151F7F-32FA-F147-9904-F194FCB1DFFB}" type="slidenum">
              <a:rPr lang="en-US" smtClean="0"/>
              <a:t>‹#›</a:t>
            </a:fld>
            <a:endParaRPr lang="en-US"/>
          </a:p>
        </p:txBody>
      </p:sp>
    </p:spTree>
    <p:extLst>
      <p:ext uri="{BB962C8B-B14F-4D97-AF65-F5344CB8AC3E}">
        <p14:creationId xmlns:p14="http://schemas.microsoft.com/office/powerpoint/2010/main" val="330897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1EE3D-A23F-E041-80F5-2EB8BF900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55074-CBF7-674A-A67E-0F9F48C83A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55B25-4044-CA44-A7DB-C93D39952403}"/>
              </a:ext>
            </a:extLst>
          </p:cNvPr>
          <p:cNvSpPr>
            <a:spLocks noGrp="1"/>
          </p:cNvSpPr>
          <p:nvPr>
            <p:ph type="dt" sz="half" idx="10"/>
          </p:nvPr>
        </p:nvSpPr>
        <p:spPr/>
        <p:txBody>
          <a:bodyPr/>
          <a:lstStyle/>
          <a:p>
            <a:fld id="{87EECD4F-2A6B-F844-81B9-6E0E9BA4C086}" type="datetimeFigureOut">
              <a:rPr lang="en-US" smtClean="0"/>
              <a:t>6/4/19</a:t>
            </a:fld>
            <a:endParaRPr lang="en-US"/>
          </a:p>
        </p:txBody>
      </p:sp>
      <p:sp>
        <p:nvSpPr>
          <p:cNvPr id="5" name="Footer Placeholder 4">
            <a:extLst>
              <a:ext uri="{FF2B5EF4-FFF2-40B4-BE49-F238E27FC236}">
                <a16:creationId xmlns:a16="http://schemas.microsoft.com/office/drawing/2014/main" id="{A4E6FA44-5F1A-0A47-A059-B03E70CBF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B2AFA-C7DE-554A-A816-FB2F0FFB247D}"/>
              </a:ext>
            </a:extLst>
          </p:cNvPr>
          <p:cNvSpPr>
            <a:spLocks noGrp="1"/>
          </p:cNvSpPr>
          <p:nvPr>
            <p:ph type="sldNum" sz="quarter" idx="12"/>
          </p:nvPr>
        </p:nvSpPr>
        <p:spPr/>
        <p:txBody>
          <a:bodyPr/>
          <a:lstStyle/>
          <a:p>
            <a:fld id="{74151F7F-32FA-F147-9904-F194FCB1DFFB}" type="slidenum">
              <a:rPr lang="en-US" smtClean="0"/>
              <a:t>‹#›</a:t>
            </a:fld>
            <a:endParaRPr lang="en-US"/>
          </a:p>
        </p:txBody>
      </p:sp>
    </p:spTree>
    <p:extLst>
      <p:ext uri="{BB962C8B-B14F-4D97-AF65-F5344CB8AC3E}">
        <p14:creationId xmlns:p14="http://schemas.microsoft.com/office/powerpoint/2010/main" val="170964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2E7780-33D9-4444-983D-AAE880B778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95D130-6962-8849-AF92-995B0A210A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7BA75-8ADF-994C-9999-8F57431EA90B}"/>
              </a:ext>
            </a:extLst>
          </p:cNvPr>
          <p:cNvSpPr>
            <a:spLocks noGrp="1"/>
          </p:cNvSpPr>
          <p:nvPr>
            <p:ph type="dt" sz="half" idx="10"/>
          </p:nvPr>
        </p:nvSpPr>
        <p:spPr/>
        <p:txBody>
          <a:bodyPr/>
          <a:lstStyle/>
          <a:p>
            <a:fld id="{87EECD4F-2A6B-F844-81B9-6E0E9BA4C086}" type="datetimeFigureOut">
              <a:rPr lang="en-US" smtClean="0"/>
              <a:t>6/4/19</a:t>
            </a:fld>
            <a:endParaRPr lang="en-US"/>
          </a:p>
        </p:txBody>
      </p:sp>
      <p:sp>
        <p:nvSpPr>
          <p:cNvPr id="5" name="Footer Placeholder 4">
            <a:extLst>
              <a:ext uri="{FF2B5EF4-FFF2-40B4-BE49-F238E27FC236}">
                <a16:creationId xmlns:a16="http://schemas.microsoft.com/office/drawing/2014/main" id="{50858336-313F-7946-9FB8-9A8F1EBDA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10593-16D8-184F-9229-750F60D0049A}"/>
              </a:ext>
            </a:extLst>
          </p:cNvPr>
          <p:cNvSpPr>
            <a:spLocks noGrp="1"/>
          </p:cNvSpPr>
          <p:nvPr>
            <p:ph type="sldNum" sz="quarter" idx="12"/>
          </p:nvPr>
        </p:nvSpPr>
        <p:spPr/>
        <p:txBody>
          <a:bodyPr/>
          <a:lstStyle/>
          <a:p>
            <a:fld id="{74151F7F-32FA-F147-9904-F194FCB1DFFB}" type="slidenum">
              <a:rPr lang="en-US" smtClean="0"/>
              <a:t>‹#›</a:t>
            </a:fld>
            <a:endParaRPr lang="en-US"/>
          </a:p>
        </p:txBody>
      </p:sp>
    </p:spTree>
    <p:extLst>
      <p:ext uri="{BB962C8B-B14F-4D97-AF65-F5344CB8AC3E}">
        <p14:creationId xmlns:p14="http://schemas.microsoft.com/office/powerpoint/2010/main" val="246215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C28A-F423-5E4B-9DFD-C863EB225B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A744BD-7737-FA44-94D1-FDBED8DCD6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48F831-1C16-1C4E-ADAB-36472E053134}"/>
              </a:ext>
            </a:extLst>
          </p:cNvPr>
          <p:cNvSpPr>
            <a:spLocks noGrp="1"/>
          </p:cNvSpPr>
          <p:nvPr>
            <p:ph type="dt" sz="half" idx="10"/>
          </p:nvPr>
        </p:nvSpPr>
        <p:spPr/>
        <p:txBody>
          <a:bodyPr/>
          <a:lstStyle/>
          <a:p>
            <a:fld id="{87EECD4F-2A6B-F844-81B9-6E0E9BA4C086}" type="datetimeFigureOut">
              <a:rPr lang="en-US" smtClean="0"/>
              <a:t>6/4/19</a:t>
            </a:fld>
            <a:endParaRPr lang="en-US"/>
          </a:p>
        </p:txBody>
      </p:sp>
      <p:sp>
        <p:nvSpPr>
          <p:cNvPr id="5" name="Footer Placeholder 4">
            <a:extLst>
              <a:ext uri="{FF2B5EF4-FFF2-40B4-BE49-F238E27FC236}">
                <a16:creationId xmlns:a16="http://schemas.microsoft.com/office/drawing/2014/main" id="{E79F3C6C-1E0C-EB4C-82A9-424E283C9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02A157-E0B1-3E42-A16D-ED1B9050C8A0}"/>
              </a:ext>
            </a:extLst>
          </p:cNvPr>
          <p:cNvSpPr>
            <a:spLocks noGrp="1"/>
          </p:cNvSpPr>
          <p:nvPr>
            <p:ph type="sldNum" sz="quarter" idx="12"/>
          </p:nvPr>
        </p:nvSpPr>
        <p:spPr/>
        <p:txBody>
          <a:bodyPr/>
          <a:lstStyle/>
          <a:p>
            <a:fld id="{74151F7F-32FA-F147-9904-F194FCB1DFFB}" type="slidenum">
              <a:rPr lang="en-US" smtClean="0"/>
              <a:t>‹#›</a:t>
            </a:fld>
            <a:endParaRPr lang="en-US"/>
          </a:p>
        </p:txBody>
      </p:sp>
    </p:spTree>
    <p:extLst>
      <p:ext uri="{BB962C8B-B14F-4D97-AF65-F5344CB8AC3E}">
        <p14:creationId xmlns:p14="http://schemas.microsoft.com/office/powerpoint/2010/main" val="212517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7072-3DC8-8847-8568-9855DBE639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887B2-C740-5A41-AD32-BFA324321C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90B86F-358C-4B48-8C3F-0518F04CAC38}"/>
              </a:ext>
            </a:extLst>
          </p:cNvPr>
          <p:cNvSpPr>
            <a:spLocks noGrp="1"/>
          </p:cNvSpPr>
          <p:nvPr>
            <p:ph type="dt" sz="half" idx="10"/>
          </p:nvPr>
        </p:nvSpPr>
        <p:spPr/>
        <p:txBody>
          <a:bodyPr/>
          <a:lstStyle/>
          <a:p>
            <a:fld id="{87EECD4F-2A6B-F844-81B9-6E0E9BA4C086}" type="datetimeFigureOut">
              <a:rPr lang="en-US" smtClean="0"/>
              <a:t>6/4/19</a:t>
            </a:fld>
            <a:endParaRPr lang="en-US"/>
          </a:p>
        </p:txBody>
      </p:sp>
      <p:sp>
        <p:nvSpPr>
          <p:cNvPr id="5" name="Footer Placeholder 4">
            <a:extLst>
              <a:ext uri="{FF2B5EF4-FFF2-40B4-BE49-F238E27FC236}">
                <a16:creationId xmlns:a16="http://schemas.microsoft.com/office/drawing/2014/main" id="{5CED3BB6-9BEA-8F45-8A40-03AF4AE86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924474-B714-1547-8B59-28E6AFE6757B}"/>
              </a:ext>
            </a:extLst>
          </p:cNvPr>
          <p:cNvSpPr>
            <a:spLocks noGrp="1"/>
          </p:cNvSpPr>
          <p:nvPr>
            <p:ph type="sldNum" sz="quarter" idx="12"/>
          </p:nvPr>
        </p:nvSpPr>
        <p:spPr/>
        <p:txBody>
          <a:bodyPr/>
          <a:lstStyle/>
          <a:p>
            <a:fld id="{74151F7F-32FA-F147-9904-F194FCB1DFFB}" type="slidenum">
              <a:rPr lang="en-US" smtClean="0"/>
              <a:t>‹#›</a:t>
            </a:fld>
            <a:endParaRPr lang="en-US"/>
          </a:p>
        </p:txBody>
      </p:sp>
    </p:spTree>
    <p:extLst>
      <p:ext uri="{BB962C8B-B14F-4D97-AF65-F5344CB8AC3E}">
        <p14:creationId xmlns:p14="http://schemas.microsoft.com/office/powerpoint/2010/main" val="72493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D2B3-BDFC-6048-9B43-B57AB5BB1A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235FCA-6A6B-1041-8200-67C9CA919F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EF8EFC-256F-E74A-9F7E-84CBCFA97A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E12929-6DDB-964F-AF82-728F0AC6A44F}"/>
              </a:ext>
            </a:extLst>
          </p:cNvPr>
          <p:cNvSpPr>
            <a:spLocks noGrp="1"/>
          </p:cNvSpPr>
          <p:nvPr>
            <p:ph type="dt" sz="half" idx="10"/>
          </p:nvPr>
        </p:nvSpPr>
        <p:spPr/>
        <p:txBody>
          <a:bodyPr/>
          <a:lstStyle/>
          <a:p>
            <a:fld id="{87EECD4F-2A6B-F844-81B9-6E0E9BA4C086}" type="datetimeFigureOut">
              <a:rPr lang="en-US" smtClean="0"/>
              <a:t>6/4/19</a:t>
            </a:fld>
            <a:endParaRPr lang="en-US"/>
          </a:p>
        </p:txBody>
      </p:sp>
      <p:sp>
        <p:nvSpPr>
          <p:cNvPr id="6" name="Footer Placeholder 5">
            <a:extLst>
              <a:ext uri="{FF2B5EF4-FFF2-40B4-BE49-F238E27FC236}">
                <a16:creationId xmlns:a16="http://schemas.microsoft.com/office/drawing/2014/main" id="{F50A42F3-0805-674B-9F83-EBDB9BB379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B9A63-89AF-6345-8328-5EC6A76AD419}"/>
              </a:ext>
            </a:extLst>
          </p:cNvPr>
          <p:cNvSpPr>
            <a:spLocks noGrp="1"/>
          </p:cNvSpPr>
          <p:nvPr>
            <p:ph type="sldNum" sz="quarter" idx="12"/>
          </p:nvPr>
        </p:nvSpPr>
        <p:spPr/>
        <p:txBody>
          <a:bodyPr/>
          <a:lstStyle/>
          <a:p>
            <a:fld id="{74151F7F-32FA-F147-9904-F194FCB1DFFB}" type="slidenum">
              <a:rPr lang="en-US" smtClean="0"/>
              <a:t>‹#›</a:t>
            </a:fld>
            <a:endParaRPr lang="en-US"/>
          </a:p>
        </p:txBody>
      </p:sp>
    </p:spTree>
    <p:extLst>
      <p:ext uri="{BB962C8B-B14F-4D97-AF65-F5344CB8AC3E}">
        <p14:creationId xmlns:p14="http://schemas.microsoft.com/office/powerpoint/2010/main" val="131760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65BA-ABCE-D144-820B-84C4DD11D2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14057C-2D33-AC41-8F5A-7829AA0434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D150CA-E9B7-5A48-94EB-014168526B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6F1B4D-399E-D548-B2E9-4F47ADCB88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095325-D007-F74B-91DE-97111184B2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DE0355-DE28-1C4C-94C0-E9FAC00CC36A}"/>
              </a:ext>
            </a:extLst>
          </p:cNvPr>
          <p:cNvSpPr>
            <a:spLocks noGrp="1"/>
          </p:cNvSpPr>
          <p:nvPr>
            <p:ph type="dt" sz="half" idx="10"/>
          </p:nvPr>
        </p:nvSpPr>
        <p:spPr/>
        <p:txBody>
          <a:bodyPr/>
          <a:lstStyle/>
          <a:p>
            <a:fld id="{87EECD4F-2A6B-F844-81B9-6E0E9BA4C086}" type="datetimeFigureOut">
              <a:rPr lang="en-US" smtClean="0"/>
              <a:t>6/4/19</a:t>
            </a:fld>
            <a:endParaRPr lang="en-US"/>
          </a:p>
        </p:txBody>
      </p:sp>
      <p:sp>
        <p:nvSpPr>
          <p:cNvPr id="8" name="Footer Placeholder 7">
            <a:extLst>
              <a:ext uri="{FF2B5EF4-FFF2-40B4-BE49-F238E27FC236}">
                <a16:creationId xmlns:a16="http://schemas.microsoft.com/office/drawing/2014/main" id="{335FF8E8-1F5D-BC4A-84DB-5CAFC314CC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ACCC3E-0BA9-E148-A3D8-96ACFEB24B79}"/>
              </a:ext>
            </a:extLst>
          </p:cNvPr>
          <p:cNvSpPr>
            <a:spLocks noGrp="1"/>
          </p:cNvSpPr>
          <p:nvPr>
            <p:ph type="sldNum" sz="quarter" idx="12"/>
          </p:nvPr>
        </p:nvSpPr>
        <p:spPr/>
        <p:txBody>
          <a:bodyPr/>
          <a:lstStyle/>
          <a:p>
            <a:fld id="{74151F7F-32FA-F147-9904-F194FCB1DFFB}" type="slidenum">
              <a:rPr lang="en-US" smtClean="0"/>
              <a:t>‹#›</a:t>
            </a:fld>
            <a:endParaRPr lang="en-US"/>
          </a:p>
        </p:txBody>
      </p:sp>
    </p:spTree>
    <p:extLst>
      <p:ext uri="{BB962C8B-B14F-4D97-AF65-F5344CB8AC3E}">
        <p14:creationId xmlns:p14="http://schemas.microsoft.com/office/powerpoint/2010/main" val="282738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D5B8F-7907-E940-92D1-A67B33A4EB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909844-9C17-D145-97CF-EA82B11EFEA3}"/>
              </a:ext>
            </a:extLst>
          </p:cNvPr>
          <p:cNvSpPr>
            <a:spLocks noGrp="1"/>
          </p:cNvSpPr>
          <p:nvPr>
            <p:ph type="dt" sz="half" idx="10"/>
          </p:nvPr>
        </p:nvSpPr>
        <p:spPr/>
        <p:txBody>
          <a:bodyPr/>
          <a:lstStyle/>
          <a:p>
            <a:fld id="{87EECD4F-2A6B-F844-81B9-6E0E9BA4C086}" type="datetimeFigureOut">
              <a:rPr lang="en-US" smtClean="0"/>
              <a:t>6/4/19</a:t>
            </a:fld>
            <a:endParaRPr lang="en-US"/>
          </a:p>
        </p:txBody>
      </p:sp>
      <p:sp>
        <p:nvSpPr>
          <p:cNvPr id="4" name="Footer Placeholder 3">
            <a:extLst>
              <a:ext uri="{FF2B5EF4-FFF2-40B4-BE49-F238E27FC236}">
                <a16:creationId xmlns:a16="http://schemas.microsoft.com/office/drawing/2014/main" id="{896F57D0-3473-544D-8115-839929ADA2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C47ED4-F403-0340-966C-B082DC79D1F1}"/>
              </a:ext>
            </a:extLst>
          </p:cNvPr>
          <p:cNvSpPr>
            <a:spLocks noGrp="1"/>
          </p:cNvSpPr>
          <p:nvPr>
            <p:ph type="sldNum" sz="quarter" idx="12"/>
          </p:nvPr>
        </p:nvSpPr>
        <p:spPr/>
        <p:txBody>
          <a:bodyPr/>
          <a:lstStyle/>
          <a:p>
            <a:fld id="{74151F7F-32FA-F147-9904-F194FCB1DFFB}" type="slidenum">
              <a:rPr lang="en-US" smtClean="0"/>
              <a:t>‹#›</a:t>
            </a:fld>
            <a:endParaRPr lang="en-US"/>
          </a:p>
        </p:txBody>
      </p:sp>
    </p:spTree>
    <p:extLst>
      <p:ext uri="{BB962C8B-B14F-4D97-AF65-F5344CB8AC3E}">
        <p14:creationId xmlns:p14="http://schemas.microsoft.com/office/powerpoint/2010/main" val="1984215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7A5C35-68E8-364C-98C3-86107D03CE65}"/>
              </a:ext>
            </a:extLst>
          </p:cNvPr>
          <p:cNvSpPr>
            <a:spLocks noGrp="1"/>
          </p:cNvSpPr>
          <p:nvPr>
            <p:ph type="dt" sz="half" idx="10"/>
          </p:nvPr>
        </p:nvSpPr>
        <p:spPr/>
        <p:txBody>
          <a:bodyPr/>
          <a:lstStyle/>
          <a:p>
            <a:fld id="{87EECD4F-2A6B-F844-81B9-6E0E9BA4C086}" type="datetimeFigureOut">
              <a:rPr lang="en-US" smtClean="0"/>
              <a:t>6/4/19</a:t>
            </a:fld>
            <a:endParaRPr lang="en-US"/>
          </a:p>
        </p:txBody>
      </p:sp>
      <p:sp>
        <p:nvSpPr>
          <p:cNvPr id="3" name="Footer Placeholder 2">
            <a:extLst>
              <a:ext uri="{FF2B5EF4-FFF2-40B4-BE49-F238E27FC236}">
                <a16:creationId xmlns:a16="http://schemas.microsoft.com/office/drawing/2014/main" id="{E6A0BF9B-F58E-494A-924E-3AD9F9FCA8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476844-C6BC-5649-AE7E-AB7053CDDC7B}"/>
              </a:ext>
            </a:extLst>
          </p:cNvPr>
          <p:cNvSpPr>
            <a:spLocks noGrp="1"/>
          </p:cNvSpPr>
          <p:nvPr>
            <p:ph type="sldNum" sz="quarter" idx="12"/>
          </p:nvPr>
        </p:nvSpPr>
        <p:spPr/>
        <p:txBody>
          <a:bodyPr/>
          <a:lstStyle/>
          <a:p>
            <a:fld id="{74151F7F-32FA-F147-9904-F194FCB1DFFB}" type="slidenum">
              <a:rPr lang="en-US" smtClean="0"/>
              <a:t>‹#›</a:t>
            </a:fld>
            <a:endParaRPr lang="en-US"/>
          </a:p>
        </p:txBody>
      </p:sp>
    </p:spTree>
    <p:extLst>
      <p:ext uri="{BB962C8B-B14F-4D97-AF65-F5344CB8AC3E}">
        <p14:creationId xmlns:p14="http://schemas.microsoft.com/office/powerpoint/2010/main" val="233069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F576F-9A44-5A49-8470-72E0254F23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75C671-04C9-C64E-9E42-941F9FBBC5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F67870-AE2D-7F4F-A471-22EC55EDB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EB3586-44D9-ED4F-9B2F-528B001E38F2}"/>
              </a:ext>
            </a:extLst>
          </p:cNvPr>
          <p:cNvSpPr>
            <a:spLocks noGrp="1"/>
          </p:cNvSpPr>
          <p:nvPr>
            <p:ph type="dt" sz="half" idx="10"/>
          </p:nvPr>
        </p:nvSpPr>
        <p:spPr/>
        <p:txBody>
          <a:bodyPr/>
          <a:lstStyle/>
          <a:p>
            <a:fld id="{87EECD4F-2A6B-F844-81B9-6E0E9BA4C086}" type="datetimeFigureOut">
              <a:rPr lang="en-US" smtClean="0"/>
              <a:t>6/4/19</a:t>
            </a:fld>
            <a:endParaRPr lang="en-US"/>
          </a:p>
        </p:txBody>
      </p:sp>
      <p:sp>
        <p:nvSpPr>
          <p:cNvPr id="6" name="Footer Placeholder 5">
            <a:extLst>
              <a:ext uri="{FF2B5EF4-FFF2-40B4-BE49-F238E27FC236}">
                <a16:creationId xmlns:a16="http://schemas.microsoft.com/office/drawing/2014/main" id="{DB8E9CEF-F35B-ED4D-BD1D-394C6B753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F5F2D7-F783-5B46-A1BD-B170A49D805D}"/>
              </a:ext>
            </a:extLst>
          </p:cNvPr>
          <p:cNvSpPr>
            <a:spLocks noGrp="1"/>
          </p:cNvSpPr>
          <p:nvPr>
            <p:ph type="sldNum" sz="quarter" idx="12"/>
          </p:nvPr>
        </p:nvSpPr>
        <p:spPr/>
        <p:txBody>
          <a:bodyPr/>
          <a:lstStyle/>
          <a:p>
            <a:fld id="{74151F7F-32FA-F147-9904-F194FCB1DFFB}" type="slidenum">
              <a:rPr lang="en-US" smtClean="0"/>
              <a:t>‹#›</a:t>
            </a:fld>
            <a:endParaRPr lang="en-US"/>
          </a:p>
        </p:txBody>
      </p:sp>
    </p:spTree>
    <p:extLst>
      <p:ext uri="{BB962C8B-B14F-4D97-AF65-F5344CB8AC3E}">
        <p14:creationId xmlns:p14="http://schemas.microsoft.com/office/powerpoint/2010/main" val="378552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0A76-EFAF-6C45-A2A5-9CF6AD3FB9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48B685-265F-F540-AA04-FA510774EC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D707D2-54BE-5F41-8B76-21FAC7C83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FAA338-C8AF-294A-B02F-BBE3F463A5CE}"/>
              </a:ext>
            </a:extLst>
          </p:cNvPr>
          <p:cNvSpPr>
            <a:spLocks noGrp="1"/>
          </p:cNvSpPr>
          <p:nvPr>
            <p:ph type="dt" sz="half" idx="10"/>
          </p:nvPr>
        </p:nvSpPr>
        <p:spPr/>
        <p:txBody>
          <a:bodyPr/>
          <a:lstStyle/>
          <a:p>
            <a:fld id="{87EECD4F-2A6B-F844-81B9-6E0E9BA4C086}" type="datetimeFigureOut">
              <a:rPr lang="en-US" smtClean="0"/>
              <a:t>6/4/19</a:t>
            </a:fld>
            <a:endParaRPr lang="en-US"/>
          </a:p>
        </p:txBody>
      </p:sp>
      <p:sp>
        <p:nvSpPr>
          <p:cNvPr id="6" name="Footer Placeholder 5">
            <a:extLst>
              <a:ext uri="{FF2B5EF4-FFF2-40B4-BE49-F238E27FC236}">
                <a16:creationId xmlns:a16="http://schemas.microsoft.com/office/drawing/2014/main" id="{25F9C7B0-4051-4A4A-9B69-9CB64B5D8C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6DA0D-B5F3-5142-9FA2-5888894377BF}"/>
              </a:ext>
            </a:extLst>
          </p:cNvPr>
          <p:cNvSpPr>
            <a:spLocks noGrp="1"/>
          </p:cNvSpPr>
          <p:nvPr>
            <p:ph type="sldNum" sz="quarter" idx="12"/>
          </p:nvPr>
        </p:nvSpPr>
        <p:spPr/>
        <p:txBody>
          <a:bodyPr/>
          <a:lstStyle/>
          <a:p>
            <a:fld id="{74151F7F-32FA-F147-9904-F194FCB1DFFB}" type="slidenum">
              <a:rPr lang="en-US" smtClean="0"/>
              <a:t>‹#›</a:t>
            </a:fld>
            <a:endParaRPr lang="en-US"/>
          </a:p>
        </p:txBody>
      </p:sp>
    </p:spTree>
    <p:extLst>
      <p:ext uri="{BB962C8B-B14F-4D97-AF65-F5344CB8AC3E}">
        <p14:creationId xmlns:p14="http://schemas.microsoft.com/office/powerpoint/2010/main" val="324044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9E4573-5D9E-974E-B4B7-2BCDB775DD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EEC657-8FE5-CA4E-8132-FED0C36BB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38370-55C5-E645-8E4A-FDF472048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ECD4F-2A6B-F844-81B9-6E0E9BA4C086}" type="datetimeFigureOut">
              <a:rPr lang="en-US" smtClean="0"/>
              <a:t>6/4/19</a:t>
            </a:fld>
            <a:endParaRPr lang="en-US"/>
          </a:p>
        </p:txBody>
      </p:sp>
      <p:sp>
        <p:nvSpPr>
          <p:cNvPr id="5" name="Footer Placeholder 4">
            <a:extLst>
              <a:ext uri="{FF2B5EF4-FFF2-40B4-BE49-F238E27FC236}">
                <a16:creationId xmlns:a16="http://schemas.microsoft.com/office/drawing/2014/main" id="{36690252-6311-4C44-824B-1DB7631BA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421DE8-C2A4-AE47-9BE4-0B8C782069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51F7F-32FA-F147-9904-F194FCB1DFFB}" type="slidenum">
              <a:rPr lang="en-US" smtClean="0"/>
              <a:t>‹#›</a:t>
            </a:fld>
            <a:endParaRPr lang="en-US"/>
          </a:p>
        </p:txBody>
      </p:sp>
    </p:spTree>
    <p:extLst>
      <p:ext uri="{BB962C8B-B14F-4D97-AF65-F5344CB8AC3E}">
        <p14:creationId xmlns:p14="http://schemas.microsoft.com/office/powerpoint/2010/main" val="2490982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3127061" y="2465847"/>
            <a:ext cx="7190511"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BUILDING A CYBORG ARMY</a:t>
            </a:r>
          </a:p>
        </p:txBody>
      </p:sp>
      <p:sp>
        <p:nvSpPr>
          <p:cNvPr id="9" name="TextBox 8">
            <a:extLst>
              <a:ext uri="{FF2B5EF4-FFF2-40B4-BE49-F238E27FC236}">
                <a16:creationId xmlns:a16="http://schemas.microsoft.com/office/drawing/2014/main" id="{672A6F57-7305-A649-9C40-1F77CB4E94A4}"/>
              </a:ext>
            </a:extLst>
          </p:cNvPr>
          <p:cNvSpPr txBox="1"/>
          <p:nvPr/>
        </p:nvSpPr>
        <p:spPr>
          <a:xfrm>
            <a:off x="1968350" y="3419887"/>
            <a:ext cx="9263015" cy="369332"/>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USING DIGITAL TOOLS TO SUPERCHARGE YOUR REAL-LIFE VOLUNTEERS</a:t>
            </a:r>
          </a:p>
        </p:txBody>
      </p:sp>
      <p:sp>
        <p:nvSpPr>
          <p:cNvPr id="18" name="Rectangle 17">
            <a:extLst>
              <a:ext uri="{FF2B5EF4-FFF2-40B4-BE49-F238E27FC236}">
                <a16:creationId xmlns:a16="http://schemas.microsoft.com/office/drawing/2014/main" id="{DF850973-1FE3-5E43-B2DC-695C60DBD417}"/>
              </a:ext>
            </a:extLst>
          </p:cNvPr>
          <p:cNvSpPr/>
          <p:nvPr/>
        </p:nvSpPr>
        <p:spPr>
          <a:xfrm>
            <a:off x="4876799" y="1603278"/>
            <a:ext cx="2523067" cy="123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73A3736-B386-2142-8607-2C03DB2D18EB}"/>
              </a:ext>
            </a:extLst>
          </p:cNvPr>
          <p:cNvSpPr/>
          <p:nvPr/>
        </p:nvSpPr>
        <p:spPr>
          <a:xfrm>
            <a:off x="4876799" y="4592398"/>
            <a:ext cx="2523067" cy="123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469651EA-0D30-B34B-9188-C70ABDE71A0A}"/>
              </a:ext>
            </a:extLst>
          </p:cNvPr>
          <p:cNvPicPr>
            <a:picLocks noChangeAspect="1"/>
          </p:cNvPicPr>
          <p:nvPr/>
        </p:nvPicPr>
        <p:blipFill>
          <a:blip r:embed="rId3"/>
          <a:stretch>
            <a:fillRect/>
          </a:stretch>
        </p:blipFill>
        <p:spPr>
          <a:xfrm>
            <a:off x="209549" y="226484"/>
            <a:ext cx="3797300" cy="647700"/>
          </a:xfrm>
          <a:prstGeom prst="rect">
            <a:avLst/>
          </a:prstGeom>
        </p:spPr>
      </p:pic>
      <p:sp>
        <p:nvSpPr>
          <p:cNvPr id="7" name="TextBox 6">
            <a:extLst>
              <a:ext uri="{FF2B5EF4-FFF2-40B4-BE49-F238E27FC236}">
                <a16:creationId xmlns:a16="http://schemas.microsoft.com/office/drawing/2014/main" id="{D3D6B0BF-E712-E647-9718-82C7638A09A2}"/>
              </a:ext>
            </a:extLst>
          </p:cNvPr>
          <p:cNvSpPr txBox="1"/>
          <p:nvPr/>
        </p:nvSpPr>
        <p:spPr>
          <a:xfrm>
            <a:off x="8788400" y="6334922"/>
            <a:ext cx="3215457" cy="369332"/>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Email: </a:t>
            </a:r>
            <a:r>
              <a:rPr lang="en-US" dirty="0" err="1">
                <a:latin typeface="Futura Medium" panose="020B0602020204020303" pitchFamily="34" charset="-79"/>
                <a:cs typeface="Futura Medium" panose="020B0602020204020303" pitchFamily="34" charset="-79"/>
              </a:rPr>
              <a:t>dycate@gmail.com</a:t>
            </a:r>
            <a:endParaRPr lang="en-US" dirty="0">
              <a:latin typeface="Futura Medium" panose="020B0602020204020303" pitchFamily="34" charset="-79"/>
              <a:cs typeface="Futura Medium" panose="020B0602020204020303" pitchFamily="34" charset="-79"/>
            </a:endParaRPr>
          </a:p>
        </p:txBody>
      </p:sp>
      <p:sp>
        <p:nvSpPr>
          <p:cNvPr id="10" name="TextBox 9">
            <a:extLst>
              <a:ext uri="{FF2B5EF4-FFF2-40B4-BE49-F238E27FC236}">
                <a16:creationId xmlns:a16="http://schemas.microsoft.com/office/drawing/2014/main" id="{B5A25318-F7BA-D948-87F0-212D8B4CDEC3}"/>
              </a:ext>
            </a:extLst>
          </p:cNvPr>
          <p:cNvSpPr txBox="1"/>
          <p:nvPr/>
        </p:nvSpPr>
        <p:spPr>
          <a:xfrm>
            <a:off x="209548" y="6284376"/>
            <a:ext cx="3312585" cy="369332"/>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Web: </a:t>
            </a:r>
            <a:r>
              <a:rPr lang="en-US" dirty="0" err="1">
                <a:latin typeface="Futura Medium" panose="020B0602020204020303" pitchFamily="34" charset="-79"/>
                <a:cs typeface="Futura Medium" panose="020B0602020204020303" pitchFamily="34" charset="-79"/>
              </a:rPr>
              <a:t>www.dylancate.com</a:t>
            </a:r>
            <a:endParaRPr lang="en-US"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16964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What Went Down</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57164" y="1588954"/>
            <a:ext cx="5861848" cy="119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9B56C81-7BE7-3549-88F7-510596C424DA}"/>
              </a:ext>
            </a:extLst>
          </p:cNvPr>
          <p:cNvSpPr txBox="1"/>
          <p:nvPr/>
        </p:nvSpPr>
        <p:spPr>
          <a:xfrm>
            <a:off x="2164550" y="2074516"/>
            <a:ext cx="4205298" cy="369332"/>
          </a:xfrm>
          <a:prstGeom prst="rect">
            <a:avLst/>
          </a:prstGeom>
          <a:noFill/>
        </p:spPr>
        <p:txBody>
          <a:bodyPr wrap="square" rtlCol="0">
            <a:spAutoFit/>
          </a:bodyPr>
          <a:lstStyle/>
          <a:p>
            <a:r>
              <a:rPr lang="en-US" b="1" dirty="0">
                <a:latin typeface="Futura" panose="020B0602020204020303" pitchFamily="34" charset="-79"/>
                <a:cs typeface="Futura" panose="020B0602020204020303" pitchFamily="34" charset="-79"/>
              </a:rPr>
              <a:t>Brady </a:t>
            </a:r>
            <a:r>
              <a:rPr lang="en-US" b="1" dirty="0" err="1">
                <a:latin typeface="Futura" panose="020B0602020204020303" pitchFamily="34" charset="-79"/>
                <a:cs typeface="Futura" panose="020B0602020204020303" pitchFamily="34" charset="-79"/>
              </a:rPr>
              <a:t>Piñero</a:t>
            </a:r>
            <a:r>
              <a:rPr lang="en-US" b="1" dirty="0">
                <a:latin typeface="Futura" panose="020B0602020204020303" pitchFamily="34" charset="-79"/>
                <a:cs typeface="Futura" panose="020B0602020204020303" pitchFamily="34" charset="-79"/>
              </a:rPr>
              <a:t> Walkinshaw</a:t>
            </a:r>
          </a:p>
        </p:txBody>
      </p:sp>
      <p:pic>
        <p:nvPicPr>
          <p:cNvPr id="3" name="Picture 2">
            <a:extLst>
              <a:ext uri="{FF2B5EF4-FFF2-40B4-BE49-F238E27FC236}">
                <a16:creationId xmlns:a16="http://schemas.microsoft.com/office/drawing/2014/main" id="{293A951B-CE7D-9949-BDA9-48D385E2D8E9}"/>
              </a:ext>
            </a:extLst>
          </p:cNvPr>
          <p:cNvPicPr>
            <a:picLocks noChangeAspect="1"/>
          </p:cNvPicPr>
          <p:nvPr/>
        </p:nvPicPr>
        <p:blipFill>
          <a:blip r:embed="rId4"/>
          <a:stretch>
            <a:fillRect/>
          </a:stretch>
        </p:blipFill>
        <p:spPr>
          <a:xfrm>
            <a:off x="2286865" y="2537126"/>
            <a:ext cx="2685398" cy="1408342"/>
          </a:xfrm>
          <a:prstGeom prst="rect">
            <a:avLst/>
          </a:prstGeom>
        </p:spPr>
      </p:pic>
      <p:pic>
        <p:nvPicPr>
          <p:cNvPr id="4" name="Picture 3">
            <a:extLst>
              <a:ext uri="{FF2B5EF4-FFF2-40B4-BE49-F238E27FC236}">
                <a16:creationId xmlns:a16="http://schemas.microsoft.com/office/drawing/2014/main" id="{DB8FA34E-7F81-FF46-9D3A-5E8ADAE2E7A6}"/>
              </a:ext>
            </a:extLst>
          </p:cNvPr>
          <p:cNvPicPr>
            <a:picLocks noChangeAspect="1"/>
          </p:cNvPicPr>
          <p:nvPr/>
        </p:nvPicPr>
        <p:blipFill>
          <a:blip r:embed="rId5"/>
          <a:stretch>
            <a:fillRect/>
          </a:stretch>
        </p:blipFill>
        <p:spPr>
          <a:xfrm>
            <a:off x="5868872" y="2517130"/>
            <a:ext cx="1626562" cy="1649153"/>
          </a:xfrm>
          <a:prstGeom prst="rect">
            <a:avLst/>
          </a:prstGeom>
        </p:spPr>
      </p:pic>
      <p:sp>
        <p:nvSpPr>
          <p:cNvPr id="19" name="TextBox 18">
            <a:extLst>
              <a:ext uri="{FF2B5EF4-FFF2-40B4-BE49-F238E27FC236}">
                <a16:creationId xmlns:a16="http://schemas.microsoft.com/office/drawing/2014/main" id="{4B1BE96C-F251-FA42-9C09-D07BAF5AD687}"/>
              </a:ext>
            </a:extLst>
          </p:cNvPr>
          <p:cNvSpPr txBox="1"/>
          <p:nvPr/>
        </p:nvSpPr>
        <p:spPr>
          <a:xfrm>
            <a:off x="5822726" y="2087925"/>
            <a:ext cx="4205298" cy="369332"/>
          </a:xfrm>
          <a:prstGeom prst="rect">
            <a:avLst/>
          </a:prstGeom>
          <a:noFill/>
        </p:spPr>
        <p:txBody>
          <a:bodyPr wrap="square" rtlCol="0">
            <a:spAutoFit/>
          </a:bodyPr>
          <a:lstStyle/>
          <a:p>
            <a:r>
              <a:rPr lang="en-US" b="1" dirty="0">
                <a:latin typeface="Futura" panose="020B0602020204020303" pitchFamily="34" charset="-79"/>
                <a:cs typeface="Futura" panose="020B0602020204020303" pitchFamily="34" charset="-79"/>
              </a:rPr>
              <a:t>Joe McDermott</a:t>
            </a:r>
          </a:p>
        </p:txBody>
      </p:sp>
      <p:sp>
        <p:nvSpPr>
          <p:cNvPr id="20" name="TextBox 19">
            <a:extLst>
              <a:ext uri="{FF2B5EF4-FFF2-40B4-BE49-F238E27FC236}">
                <a16:creationId xmlns:a16="http://schemas.microsoft.com/office/drawing/2014/main" id="{371B723E-CE61-ED47-85CA-91CCDE1FC4CF}"/>
              </a:ext>
            </a:extLst>
          </p:cNvPr>
          <p:cNvSpPr txBox="1"/>
          <p:nvPr/>
        </p:nvSpPr>
        <p:spPr>
          <a:xfrm>
            <a:off x="5822726" y="4295818"/>
            <a:ext cx="2819855"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Capitalize on  base in West Seattle – lots of yard signs?</a:t>
            </a:r>
          </a:p>
        </p:txBody>
      </p:sp>
      <p:sp>
        <p:nvSpPr>
          <p:cNvPr id="23" name="TextBox 22">
            <a:extLst>
              <a:ext uri="{FF2B5EF4-FFF2-40B4-BE49-F238E27FC236}">
                <a16:creationId xmlns:a16="http://schemas.microsoft.com/office/drawing/2014/main" id="{0057B01E-DD3B-F14B-8CFC-F40B76C9DEE0}"/>
              </a:ext>
            </a:extLst>
          </p:cNvPr>
          <p:cNvSpPr txBox="1"/>
          <p:nvPr/>
        </p:nvSpPr>
        <p:spPr>
          <a:xfrm>
            <a:off x="5822726" y="5525569"/>
            <a:ext cx="4205298"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Weird GVP ad?</a:t>
            </a:r>
          </a:p>
        </p:txBody>
      </p:sp>
      <p:sp>
        <p:nvSpPr>
          <p:cNvPr id="17" name="TextBox 16">
            <a:extLst>
              <a:ext uri="{FF2B5EF4-FFF2-40B4-BE49-F238E27FC236}">
                <a16:creationId xmlns:a16="http://schemas.microsoft.com/office/drawing/2014/main" id="{CEB5BCF1-8D89-8F4F-9D61-CD50924B0B19}"/>
              </a:ext>
            </a:extLst>
          </p:cNvPr>
          <p:cNvSpPr txBox="1"/>
          <p:nvPr/>
        </p:nvSpPr>
        <p:spPr>
          <a:xfrm>
            <a:off x="8923866" y="2093938"/>
            <a:ext cx="4205298" cy="369332"/>
          </a:xfrm>
          <a:prstGeom prst="rect">
            <a:avLst/>
          </a:prstGeom>
          <a:noFill/>
        </p:spPr>
        <p:txBody>
          <a:bodyPr wrap="square" rtlCol="0">
            <a:spAutoFit/>
          </a:bodyPr>
          <a:lstStyle/>
          <a:p>
            <a:r>
              <a:rPr lang="en-US" b="1" dirty="0">
                <a:latin typeface="Futura" panose="020B0602020204020303" pitchFamily="34" charset="-79"/>
                <a:cs typeface="Futura" panose="020B0602020204020303" pitchFamily="34" charset="-79"/>
              </a:rPr>
              <a:t>Pramila </a:t>
            </a:r>
            <a:r>
              <a:rPr lang="en-US" b="1" dirty="0" err="1">
                <a:latin typeface="Futura" panose="020B0602020204020303" pitchFamily="34" charset="-79"/>
                <a:cs typeface="Futura" panose="020B0602020204020303" pitchFamily="34" charset="-79"/>
              </a:rPr>
              <a:t>Jayapal</a:t>
            </a:r>
            <a:endParaRPr lang="en-US" b="1" dirty="0">
              <a:latin typeface="Futura" panose="020B0602020204020303" pitchFamily="34" charset="-79"/>
              <a:cs typeface="Futura" panose="020B0602020204020303" pitchFamily="34" charset="-79"/>
            </a:endParaRPr>
          </a:p>
        </p:txBody>
      </p:sp>
      <p:sp>
        <p:nvSpPr>
          <p:cNvPr id="21" name="TextBox 20">
            <a:extLst>
              <a:ext uri="{FF2B5EF4-FFF2-40B4-BE49-F238E27FC236}">
                <a16:creationId xmlns:a16="http://schemas.microsoft.com/office/drawing/2014/main" id="{F68427EF-14F9-0441-8399-BAC57350EBF5}"/>
              </a:ext>
            </a:extLst>
          </p:cNvPr>
          <p:cNvSpPr txBox="1"/>
          <p:nvPr/>
        </p:nvSpPr>
        <p:spPr>
          <a:xfrm>
            <a:off x="8783598" y="4361464"/>
            <a:ext cx="3212732"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Raised $$$ from labor</a:t>
            </a:r>
          </a:p>
        </p:txBody>
      </p:sp>
      <p:pic>
        <p:nvPicPr>
          <p:cNvPr id="22" name="Picture 21">
            <a:extLst>
              <a:ext uri="{FF2B5EF4-FFF2-40B4-BE49-F238E27FC236}">
                <a16:creationId xmlns:a16="http://schemas.microsoft.com/office/drawing/2014/main" id="{56554FD4-E11F-624B-A3A0-FD160C99F88F}"/>
              </a:ext>
            </a:extLst>
          </p:cNvPr>
          <p:cNvPicPr>
            <a:picLocks noChangeAspect="1"/>
          </p:cNvPicPr>
          <p:nvPr/>
        </p:nvPicPr>
        <p:blipFill>
          <a:blip r:embed="rId6"/>
          <a:stretch>
            <a:fillRect/>
          </a:stretch>
        </p:blipFill>
        <p:spPr>
          <a:xfrm>
            <a:off x="8859798" y="2537126"/>
            <a:ext cx="3060333" cy="1718887"/>
          </a:xfrm>
          <a:prstGeom prst="rect">
            <a:avLst/>
          </a:prstGeom>
        </p:spPr>
      </p:pic>
      <p:sp>
        <p:nvSpPr>
          <p:cNvPr id="24" name="TextBox 23">
            <a:extLst>
              <a:ext uri="{FF2B5EF4-FFF2-40B4-BE49-F238E27FC236}">
                <a16:creationId xmlns:a16="http://schemas.microsoft.com/office/drawing/2014/main" id="{94A12A42-9102-174D-A0F7-8511BB8A0BC3}"/>
              </a:ext>
            </a:extLst>
          </p:cNvPr>
          <p:cNvSpPr txBox="1"/>
          <p:nvPr/>
        </p:nvSpPr>
        <p:spPr>
          <a:xfrm>
            <a:off x="2192538" y="4830908"/>
            <a:ext cx="2961964"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Raised $$ from enviro donors – yay!</a:t>
            </a:r>
          </a:p>
        </p:txBody>
      </p:sp>
      <p:sp>
        <p:nvSpPr>
          <p:cNvPr id="25" name="TextBox 24">
            <a:extLst>
              <a:ext uri="{FF2B5EF4-FFF2-40B4-BE49-F238E27FC236}">
                <a16:creationId xmlns:a16="http://schemas.microsoft.com/office/drawing/2014/main" id="{94E79CEB-93FC-9841-A57E-3DE719A00705}"/>
              </a:ext>
            </a:extLst>
          </p:cNvPr>
          <p:cNvSpPr txBox="1"/>
          <p:nvPr/>
        </p:nvSpPr>
        <p:spPr>
          <a:xfrm>
            <a:off x="2206674" y="5384350"/>
            <a:ext cx="2961964"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Few </a:t>
            </a:r>
            <a:r>
              <a:rPr lang="en-US" sz="1400" dirty="0" err="1">
                <a:latin typeface="Futura" panose="020B0602020204020303" pitchFamily="34" charset="-79"/>
                <a:cs typeface="Futura" panose="020B0602020204020303" pitchFamily="34" charset="-79"/>
              </a:rPr>
              <a:t>vols</a:t>
            </a:r>
            <a:r>
              <a:rPr lang="en-US" sz="1400" dirty="0">
                <a:latin typeface="Futura" panose="020B0602020204020303" pitchFamily="34" charset="-79"/>
                <a:cs typeface="Futura" panose="020B0602020204020303" pitchFamily="34" charset="-79"/>
              </a:rPr>
              <a:t> + didn’t want to canvass</a:t>
            </a:r>
          </a:p>
          <a:p>
            <a:endParaRPr lang="en-US" sz="1400" dirty="0">
              <a:latin typeface="Futura" panose="020B0602020204020303" pitchFamily="34" charset="-79"/>
              <a:cs typeface="Futura" panose="020B0602020204020303" pitchFamily="34" charset="-79"/>
            </a:endParaRPr>
          </a:p>
        </p:txBody>
      </p:sp>
      <p:sp>
        <p:nvSpPr>
          <p:cNvPr id="26" name="TextBox 25">
            <a:extLst>
              <a:ext uri="{FF2B5EF4-FFF2-40B4-BE49-F238E27FC236}">
                <a16:creationId xmlns:a16="http://schemas.microsoft.com/office/drawing/2014/main" id="{625A1F84-B5C8-6149-9EE4-14BBAB462499}"/>
              </a:ext>
            </a:extLst>
          </p:cNvPr>
          <p:cNvSpPr txBox="1"/>
          <p:nvPr/>
        </p:nvSpPr>
        <p:spPr>
          <a:xfrm>
            <a:off x="2206674" y="5994050"/>
            <a:ext cx="2819855"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err="1">
                <a:latin typeface="Futura" panose="020B0602020204020303" pitchFamily="34" charset="-79"/>
                <a:cs typeface="Futura" panose="020B0602020204020303" pitchFamily="34" charset="-79"/>
              </a:rPr>
              <a:t>Millenials</a:t>
            </a:r>
            <a:r>
              <a:rPr lang="en-US" sz="1400" dirty="0">
                <a:latin typeface="Futura" panose="020B0602020204020303" pitchFamily="34" charset="-79"/>
                <a:cs typeface="Futura" panose="020B0602020204020303" pitchFamily="34" charset="-79"/>
              </a:rPr>
              <a:t> preferred Pramila – our UW organizing group was quickly dwarfed by hers</a:t>
            </a:r>
          </a:p>
        </p:txBody>
      </p:sp>
      <p:sp>
        <p:nvSpPr>
          <p:cNvPr id="27" name="TextBox 26">
            <a:extLst>
              <a:ext uri="{FF2B5EF4-FFF2-40B4-BE49-F238E27FC236}">
                <a16:creationId xmlns:a16="http://schemas.microsoft.com/office/drawing/2014/main" id="{E4F9905D-99BB-5544-A154-6F56E1646D9C}"/>
              </a:ext>
            </a:extLst>
          </p:cNvPr>
          <p:cNvSpPr txBox="1"/>
          <p:nvPr/>
        </p:nvSpPr>
        <p:spPr>
          <a:xfrm>
            <a:off x="8783598" y="4615464"/>
            <a:ext cx="3212732"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Swept endorsements from labor, community and progressive groups</a:t>
            </a:r>
          </a:p>
        </p:txBody>
      </p:sp>
      <p:sp>
        <p:nvSpPr>
          <p:cNvPr id="28" name="TextBox 27">
            <a:extLst>
              <a:ext uri="{FF2B5EF4-FFF2-40B4-BE49-F238E27FC236}">
                <a16:creationId xmlns:a16="http://schemas.microsoft.com/office/drawing/2014/main" id="{1FB7745F-BAE3-C64C-BF75-CC517BAEB76C}"/>
              </a:ext>
            </a:extLst>
          </p:cNvPr>
          <p:cNvSpPr txBox="1"/>
          <p:nvPr/>
        </p:nvSpPr>
        <p:spPr>
          <a:xfrm>
            <a:off x="8783598" y="5430663"/>
            <a:ext cx="3212732"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Built custom predictive model</a:t>
            </a:r>
          </a:p>
        </p:txBody>
      </p:sp>
      <p:sp>
        <p:nvSpPr>
          <p:cNvPr id="30" name="TextBox 29">
            <a:extLst>
              <a:ext uri="{FF2B5EF4-FFF2-40B4-BE49-F238E27FC236}">
                <a16:creationId xmlns:a16="http://schemas.microsoft.com/office/drawing/2014/main" id="{FC6849C8-78EE-6442-970E-18B85F8211E5}"/>
              </a:ext>
            </a:extLst>
          </p:cNvPr>
          <p:cNvSpPr txBox="1"/>
          <p:nvPr/>
        </p:nvSpPr>
        <p:spPr>
          <a:xfrm>
            <a:off x="5817174" y="4940185"/>
            <a:ext cx="3212732"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Keep costs low – literally had two staff members</a:t>
            </a:r>
          </a:p>
        </p:txBody>
      </p:sp>
      <p:pic>
        <p:nvPicPr>
          <p:cNvPr id="5" name="Picture 4">
            <a:extLst>
              <a:ext uri="{FF2B5EF4-FFF2-40B4-BE49-F238E27FC236}">
                <a16:creationId xmlns:a16="http://schemas.microsoft.com/office/drawing/2014/main" id="{B67B17DD-C223-C147-BF80-492C8C21541B}"/>
              </a:ext>
            </a:extLst>
          </p:cNvPr>
          <p:cNvPicPr>
            <a:picLocks noChangeAspect="1"/>
          </p:cNvPicPr>
          <p:nvPr/>
        </p:nvPicPr>
        <p:blipFill>
          <a:blip r:embed="rId7"/>
          <a:stretch>
            <a:fillRect/>
          </a:stretch>
        </p:blipFill>
        <p:spPr>
          <a:xfrm>
            <a:off x="5188088" y="2448407"/>
            <a:ext cx="3808952" cy="2125595"/>
          </a:xfrm>
          <a:prstGeom prst="rect">
            <a:avLst/>
          </a:prstGeom>
        </p:spPr>
      </p:pic>
      <p:sp>
        <p:nvSpPr>
          <p:cNvPr id="32" name="TextBox 31">
            <a:extLst>
              <a:ext uri="{FF2B5EF4-FFF2-40B4-BE49-F238E27FC236}">
                <a16:creationId xmlns:a16="http://schemas.microsoft.com/office/drawing/2014/main" id="{B0A68089-96B8-7342-A73D-62634393FF44}"/>
              </a:ext>
            </a:extLst>
          </p:cNvPr>
          <p:cNvSpPr txBox="1"/>
          <p:nvPr/>
        </p:nvSpPr>
        <p:spPr>
          <a:xfrm>
            <a:off x="5817174" y="5858956"/>
            <a:ext cx="3162094"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STILL GOT THAT NAME, THOUGH</a:t>
            </a:r>
          </a:p>
        </p:txBody>
      </p:sp>
      <p:sp>
        <p:nvSpPr>
          <p:cNvPr id="34" name="TextBox 33">
            <a:extLst>
              <a:ext uri="{FF2B5EF4-FFF2-40B4-BE49-F238E27FC236}">
                <a16:creationId xmlns:a16="http://schemas.microsoft.com/office/drawing/2014/main" id="{A20E88DE-BD00-2C4A-9F45-BF46EDBBFBE4}"/>
              </a:ext>
            </a:extLst>
          </p:cNvPr>
          <p:cNvSpPr txBox="1"/>
          <p:nvPr/>
        </p:nvSpPr>
        <p:spPr>
          <a:xfrm>
            <a:off x="8783598" y="5788192"/>
            <a:ext cx="3212732"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Hired 3x field staff as us, ran massive </a:t>
            </a:r>
            <a:r>
              <a:rPr lang="en-US" sz="1400" dirty="0" err="1">
                <a:latin typeface="Futura" panose="020B0602020204020303" pitchFamily="34" charset="-79"/>
                <a:cs typeface="Futura" panose="020B0602020204020303" pitchFamily="34" charset="-79"/>
              </a:rPr>
              <a:t>doorknocking</a:t>
            </a:r>
            <a:r>
              <a:rPr lang="en-US" sz="1400" dirty="0">
                <a:latin typeface="Futura" panose="020B0602020204020303" pitchFamily="34" charset="-79"/>
                <a:cs typeface="Futura" panose="020B0602020204020303" pitchFamily="34" charset="-79"/>
              </a:rPr>
              <a:t> campaign with ALL the volunteers</a:t>
            </a:r>
          </a:p>
        </p:txBody>
      </p:sp>
      <p:sp>
        <p:nvSpPr>
          <p:cNvPr id="6" name="TextBox 5">
            <a:extLst>
              <a:ext uri="{FF2B5EF4-FFF2-40B4-BE49-F238E27FC236}">
                <a16:creationId xmlns:a16="http://schemas.microsoft.com/office/drawing/2014/main" id="{2F6CBC91-2221-1C42-8E7B-66EB6C832D11}"/>
              </a:ext>
            </a:extLst>
          </p:cNvPr>
          <p:cNvSpPr txBox="1"/>
          <p:nvPr/>
        </p:nvSpPr>
        <p:spPr>
          <a:xfrm>
            <a:off x="2219312" y="4190986"/>
            <a:ext cx="2692400"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Futura Medium" panose="020B0602020204020303" pitchFamily="34" charset="-79"/>
                <a:cs typeface="Futura Medium" panose="020B0602020204020303" pitchFamily="34" charset="-79"/>
              </a:rPr>
              <a:t>Need to make it through top-2 primary</a:t>
            </a:r>
          </a:p>
        </p:txBody>
      </p:sp>
    </p:spTree>
    <p:extLst>
      <p:ext uri="{BB962C8B-B14F-4D97-AF65-F5344CB8AC3E}">
        <p14:creationId xmlns:p14="http://schemas.microsoft.com/office/powerpoint/2010/main" val="295038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1" grpId="0"/>
      <p:bldP spid="24" grpId="0"/>
      <p:bldP spid="25" grpId="0"/>
      <p:bldP spid="26" grpId="0"/>
      <p:bldP spid="27" grpId="0"/>
      <p:bldP spid="28" grpId="0"/>
      <p:bldP spid="30" grpId="0"/>
      <p:bldP spid="32" grpId="0"/>
      <p:bldP spid="3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The Realization</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57164" y="1588954"/>
            <a:ext cx="3391468" cy="1071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573CA18-1912-1546-B68B-181E7DB61DCF}"/>
              </a:ext>
            </a:extLst>
          </p:cNvPr>
          <p:cNvSpPr txBox="1"/>
          <p:nvPr/>
        </p:nvSpPr>
        <p:spPr>
          <a:xfrm>
            <a:off x="3038827" y="2248411"/>
            <a:ext cx="8201563" cy="1077218"/>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We had less of </a:t>
            </a:r>
            <a:r>
              <a:rPr lang="en-US" sz="3200" b="1" u="sng" dirty="0">
                <a:latin typeface="Futura" panose="020B0602020204020303" pitchFamily="34" charset="-79"/>
                <a:cs typeface="Futura" panose="020B0602020204020303" pitchFamily="34" charset="-79"/>
              </a:rPr>
              <a:t>everything</a:t>
            </a:r>
            <a:r>
              <a:rPr lang="en-US" sz="3200" b="1" dirty="0">
                <a:latin typeface="Futura" panose="020B0602020204020303" pitchFamily="34" charset="-79"/>
                <a:cs typeface="Futura" panose="020B0602020204020303" pitchFamily="34" charset="-79"/>
              </a:rPr>
              <a:t> (money, volunteers, endorsements).</a:t>
            </a:r>
            <a:endParaRPr lang="en-US" sz="3200" b="1" u="sng" dirty="0">
              <a:latin typeface="Futura" panose="020B0602020204020303" pitchFamily="34" charset="-79"/>
              <a:cs typeface="Futura" panose="020B0602020204020303" pitchFamily="34" charset="-79"/>
            </a:endParaRPr>
          </a:p>
        </p:txBody>
      </p:sp>
      <p:sp>
        <p:nvSpPr>
          <p:cNvPr id="33" name="TextBox 32">
            <a:extLst>
              <a:ext uri="{FF2B5EF4-FFF2-40B4-BE49-F238E27FC236}">
                <a16:creationId xmlns:a16="http://schemas.microsoft.com/office/drawing/2014/main" id="{6F4B0774-FE28-874A-89F1-E516374D671E}"/>
              </a:ext>
            </a:extLst>
          </p:cNvPr>
          <p:cNvSpPr txBox="1"/>
          <p:nvPr/>
        </p:nvSpPr>
        <p:spPr>
          <a:xfrm>
            <a:off x="3038826" y="4466281"/>
            <a:ext cx="8201563" cy="1569660"/>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We had to use all of our resources </a:t>
            </a:r>
            <a:r>
              <a:rPr lang="en-US" sz="3200" b="1" u="sng" dirty="0">
                <a:latin typeface="Futura" panose="020B0602020204020303" pitchFamily="34" charset="-79"/>
                <a:cs typeface="Futura" panose="020B0602020204020303" pitchFamily="34" charset="-79"/>
              </a:rPr>
              <a:t>much more effectively than our opponents</a:t>
            </a:r>
            <a:r>
              <a:rPr lang="en-US" sz="3200" b="1" dirty="0">
                <a:latin typeface="Futura" panose="020B0602020204020303" pitchFamily="34" charset="-79"/>
                <a:cs typeface="Futura" panose="020B0602020204020303" pitchFamily="34" charset="-79"/>
              </a:rPr>
              <a:t>. </a:t>
            </a:r>
            <a:endParaRPr lang="en-US" sz="3200" b="1" u="sng" dirty="0">
              <a:latin typeface="Futura" panose="020B0602020204020303" pitchFamily="34" charset="-79"/>
              <a:cs typeface="Futura" panose="020B0602020204020303" pitchFamily="34" charset="-79"/>
            </a:endParaRPr>
          </a:p>
        </p:txBody>
      </p:sp>
    </p:spTree>
    <p:extLst>
      <p:ext uri="{BB962C8B-B14F-4D97-AF65-F5344CB8AC3E}">
        <p14:creationId xmlns:p14="http://schemas.microsoft.com/office/powerpoint/2010/main" val="413391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416048" y="919433"/>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Taking Stock</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416048" y="1625530"/>
            <a:ext cx="3391468" cy="1071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F3125B58-3CD5-C04A-98B5-673A2A27D74A}"/>
              </a:ext>
            </a:extLst>
          </p:cNvPr>
          <p:cNvGraphicFramePr>
            <a:graphicFrameLocks noGrp="1"/>
          </p:cNvGraphicFramePr>
          <p:nvPr>
            <p:extLst>
              <p:ext uri="{D42A27DB-BD31-4B8C-83A1-F6EECF244321}">
                <p14:modId xmlns:p14="http://schemas.microsoft.com/office/powerpoint/2010/main" val="788331591"/>
              </p:ext>
            </p:extLst>
          </p:nvPr>
        </p:nvGraphicFramePr>
        <p:xfrm>
          <a:off x="2416048" y="2438738"/>
          <a:ext cx="8373872" cy="2483952"/>
        </p:xfrm>
        <a:graphic>
          <a:graphicData uri="http://schemas.openxmlformats.org/drawingml/2006/table">
            <a:tbl>
              <a:tblPr firstRow="1" bandRow="1">
                <a:tableStyleId>{F5AB1C69-6EDB-4FF4-983F-18BD219EF322}</a:tableStyleId>
              </a:tblPr>
              <a:tblGrid>
                <a:gridCol w="4186936">
                  <a:extLst>
                    <a:ext uri="{9D8B030D-6E8A-4147-A177-3AD203B41FA5}">
                      <a16:colId xmlns:a16="http://schemas.microsoft.com/office/drawing/2014/main" val="4009900637"/>
                    </a:ext>
                  </a:extLst>
                </a:gridCol>
                <a:gridCol w="4186936">
                  <a:extLst>
                    <a:ext uri="{9D8B030D-6E8A-4147-A177-3AD203B41FA5}">
                      <a16:colId xmlns:a16="http://schemas.microsoft.com/office/drawing/2014/main" val="1139475447"/>
                    </a:ext>
                  </a:extLst>
                </a:gridCol>
              </a:tblGrid>
              <a:tr h="784776">
                <a:tc>
                  <a:txBody>
                    <a:bodyPr/>
                    <a:lstStyle/>
                    <a:p>
                      <a:r>
                        <a:rPr lang="en-US" dirty="0">
                          <a:latin typeface="Futura Medium" panose="020B0602020204020303" pitchFamily="34" charset="-79"/>
                          <a:cs typeface="Futura Medium" panose="020B0602020204020303" pitchFamily="34" charset="-79"/>
                        </a:rPr>
                        <a:t>Our Supporters</a:t>
                      </a:r>
                    </a:p>
                  </a:txBody>
                  <a:tcPr/>
                </a:tc>
                <a:tc>
                  <a:txBody>
                    <a:bodyPr/>
                    <a:lstStyle/>
                    <a:p>
                      <a:r>
                        <a:rPr lang="en-US" dirty="0">
                          <a:latin typeface="Futura Medium" panose="020B0602020204020303" pitchFamily="34" charset="-79"/>
                          <a:cs typeface="Futura Medium" panose="020B0602020204020303" pitchFamily="34" charset="-79"/>
                        </a:rPr>
                        <a:t>Disadvantages for Traditional Field Program</a:t>
                      </a:r>
                    </a:p>
                  </a:txBody>
                  <a:tcPr/>
                </a:tc>
                <a:extLst>
                  <a:ext uri="{0D108BD9-81ED-4DB2-BD59-A6C34878D82A}">
                    <a16:rowId xmlns:a16="http://schemas.microsoft.com/office/drawing/2014/main" val="2857678298"/>
                  </a:ext>
                </a:extLst>
              </a:tr>
              <a:tr h="784776">
                <a:tc>
                  <a:txBody>
                    <a:bodyPr/>
                    <a:lstStyle/>
                    <a:p>
                      <a:r>
                        <a:rPr lang="en-US" dirty="0">
                          <a:latin typeface="Futura Medium" panose="020B0602020204020303" pitchFamily="34" charset="-79"/>
                          <a:cs typeface="Futura Medium" panose="020B0602020204020303" pitchFamily="34" charset="-79"/>
                        </a:rPr>
                        <a:t>Older</a:t>
                      </a:r>
                    </a:p>
                  </a:txBody>
                  <a:tcPr/>
                </a:tc>
                <a:tc>
                  <a:txBody>
                    <a:bodyPr/>
                    <a:lstStyle/>
                    <a:p>
                      <a:r>
                        <a:rPr lang="en-US" dirty="0">
                          <a:latin typeface="Futura Medium" panose="020B0602020204020303" pitchFamily="34" charset="-79"/>
                          <a:cs typeface="Futura Medium" panose="020B0602020204020303" pitchFamily="34" charset="-79"/>
                        </a:rPr>
                        <a:t>Less willing to knock doors</a:t>
                      </a:r>
                    </a:p>
                  </a:txBody>
                  <a:tcPr/>
                </a:tc>
                <a:extLst>
                  <a:ext uri="{0D108BD9-81ED-4DB2-BD59-A6C34878D82A}">
                    <a16:rowId xmlns:a16="http://schemas.microsoft.com/office/drawing/2014/main" val="3567005291"/>
                  </a:ext>
                </a:extLst>
              </a:tr>
              <a:tr h="784776">
                <a:tc>
                  <a:txBody>
                    <a:bodyPr/>
                    <a:lstStyle/>
                    <a:p>
                      <a:r>
                        <a:rPr lang="en-US" dirty="0">
                          <a:latin typeface="Futura Medium" panose="020B0602020204020303" pitchFamily="34" charset="-79"/>
                          <a:cs typeface="Futura Medium" panose="020B0602020204020303" pitchFamily="34" charset="-79"/>
                        </a:rPr>
                        <a:t>Upper-middle class/professionals</a:t>
                      </a:r>
                    </a:p>
                  </a:txBody>
                  <a:tcPr/>
                </a:tc>
                <a:tc>
                  <a:txBody>
                    <a:bodyPr/>
                    <a:lstStyle/>
                    <a:p>
                      <a:r>
                        <a:rPr lang="en-US" dirty="0">
                          <a:latin typeface="Futura Medium" panose="020B0602020204020303" pitchFamily="34" charset="-79"/>
                          <a:cs typeface="Futura Medium" panose="020B0602020204020303" pitchFamily="34" charset="-79"/>
                        </a:rPr>
                        <a:t>Wanted to contribute “unique skill sets” rather than traditional field activities</a:t>
                      </a:r>
                    </a:p>
                  </a:txBody>
                  <a:tcPr/>
                </a:tc>
                <a:extLst>
                  <a:ext uri="{0D108BD9-81ED-4DB2-BD59-A6C34878D82A}">
                    <a16:rowId xmlns:a16="http://schemas.microsoft.com/office/drawing/2014/main" val="1855160480"/>
                  </a:ext>
                </a:extLst>
              </a:tr>
            </a:tbl>
          </a:graphicData>
        </a:graphic>
      </p:graphicFrame>
    </p:spTree>
    <p:extLst>
      <p:ext uri="{BB962C8B-B14F-4D97-AF65-F5344CB8AC3E}">
        <p14:creationId xmlns:p14="http://schemas.microsoft.com/office/powerpoint/2010/main" val="127082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Pivoting to Competitive Advantages</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57164" y="1588954"/>
            <a:ext cx="3391468" cy="1071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F3125B58-3CD5-C04A-98B5-673A2A27D74A}"/>
              </a:ext>
            </a:extLst>
          </p:cNvPr>
          <p:cNvGraphicFramePr>
            <a:graphicFrameLocks noGrp="1"/>
          </p:cNvGraphicFramePr>
          <p:nvPr>
            <p:extLst>
              <p:ext uri="{D42A27DB-BD31-4B8C-83A1-F6EECF244321}">
                <p14:modId xmlns:p14="http://schemas.microsoft.com/office/powerpoint/2010/main" val="3199129481"/>
              </p:ext>
            </p:extLst>
          </p:nvPr>
        </p:nvGraphicFramePr>
        <p:xfrm>
          <a:off x="2416048" y="2438738"/>
          <a:ext cx="8373872" cy="2950296"/>
        </p:xfrm>
        <a:graphic>
          <a:graphicData uri="http://schemas.openxmlformats.org/drawingml/2006/table">
            <a:tbl>
              <a:tblPr firstRow="1" bandRow="1">
                <a:tableStyleId>{F5AB1C69-6EDB-4FF4-983F-18BD219EF322}</a:tableStyleId>
              </a:tblPr>
              <a:tblGrid>
                <a:gridCol w="4186936">
                  <a:extLst>
                    <a:ext uri="{9D8B030D-6E8A-4147-A177-3AD203B41FA5}">
                      <a16:colId xmlns:a16="http://schemas.microsoft.com/office/drawing/2014/main" val="4009900637"/>
                    </a:ext>
                  </a:extLst>
                </a:gridCol>
                <a:gridCol w="4186936">
                  <a:extLst>
                    <a:ext uri="{9D8B030D-6E8A-4147-A177-3AD203B41FA5}">
                      <a16:colId xmlns:a16="http://schemas.microsoft.com/office/drawing/2014/main" val="1139475447"/>
                    </a:ext>
                  </a:extLst>
                </a:gridCol>
              </a:tblGrid>
              <a:tr h="880788">
                <a:tc>
                  <a:txBody>
                    <a:bodyPr/>
                    <a:lstStyle/>
                    <a:p>
                      <a:r>
                        <a:rPr lang="en-US" dirty="0">
                          <a:latin typeface="Futura Medium" panose="020B0602020204020303" pitchFamily="34" charset="-79"/>
                          <a:cs typeface="Futura Medium" panose="020B0602020204020303" pitchFamily="34" charset="-79"/>
                        </a:rPr>
                        <a:t>Our Supporters</a:t>
                      </a:r>
                    </a:p>
                  </a:txBody>
                  <a:tcPr/>
                </a:tc>
                <a:tc>
                  <a:txBody>
                    <a:bodyPr/>
                    <a:lstStyle/>
                    <a:p>
                      <a:r>
                        <a:rPr lang="en-US" dirty="0">
                          <a:latin typeface="Futura Medium" panose="020B0602020204020303" pitchFamily="34" charset="-79"/>
                          <a:cs typeface="Futura Medium" panose="020B0602020204020303" pitchFamily="34" charset="-79"/>
                        </a:rPr>
                        <a:t>Disadvantages for Traditional Field Program</a:t>
                      </a:r>
                    </a:p>
                  </a:txBody>
                  <a:tcPr/>
                </a:tc>
                <a:extLst>
                  <a:ext uri="{0D108BD9-81ED-4DB2-BD59-A6C34878D82A}">
                    <a16:rowId xmlns:a16="http://schemas.microsoft.com/office/drawing/2014/main" val="2857678298"/>
                  </a:ext>
                </a:extLst>
              </a:tr>
              <a:tr h="880788">
                <a:tc>
                  <a:txBody>
                    <a:bodyPr/>
                    <a:lstStyle/>
                    <a:p>
                      <a:r>
                        <a:rPr lang="en-US" dirty="0">
                          <a:latin typeface="Futura Medium" panose="020B0602020204020303" pitchFamily="34" charset="-79"/>
                          <a:cs typeface="Futura Medium" panose="020B0602020204020303" pitchFamily="34" charset="-79"/>
                        </a:rPr>
                        <a:t>Older</a:t>
                      </a:r>
                    </a:p>
                  </a:txBody>
                  <a:tcPr/>
                </a:tc>
                <a:tc>
                  <a:txBody>
                    <a:bodyPr/>
                    <a:lstStyle/>
                    <a:p>
                      <a:r>
                        <a:rPr lang="en-US" dirty="0">
                          <a:latin typeface="Futura Medium" panose="020B0602020204020303" pitchFamily="34" charset="-79"/>
                          <a:cs typeface="Futura Medium" panose="020B0602020204020303" pitchFamily="34" charset="-79"/>
                        </a:rPr>
                        <a:t>- More longstanding relationships with other likely voters</a:t>
                      </a:r>
                    </a:p>
                  </a:txBody>
                  <a:tcPr/>
                </a:tc>
                <a:extLst>
                  <a:ext uri="{0D108BD9-81ED-4DB2-BD59-A6C34878D82A}">
                    <a16:rowId xmlns:a16="http://schemas.microsoft.com/office/drawing/2014/main" val="3567005291"/>
                  </a:ext>
                </a:extLst>
              </a:tr>
              <a:tr h="880788">
                <a:tc>
                  <a:txBody>
                    <a:bodyPr/>
                    <a:lstStyle/>
                    <a:p>
                      <a:r>
                        <a:rPr lang="en-US" dirty="0">
                          <a:latin typeface="Futura Medium" panose="020B0602020204020303" pitchFamily="34" charset="-79"/>
                          <a:cs typeface="Futura Medium" panose="020B0602020204020303" pitchFamily="34" charset="-79"/>
                        </a:rPr>
                        <a:t>Upper-middle class/professionals</a:t>
                      </a:r>
                    </a:p>
                  </a:txBody>
                  <a:tcPr/>
                </a:tc>
                <a:tc>
                  <a:txBody>
                    <a:bodyPr/>
                    <a:lstStyle/>
                    <a:p>
                      <a:pPr marL="285750" indent="-285750">
                        <a:buFontTx/>
                        <a:buChar char="-"/>
                      </a:pPr>
                      <a:r>
                        <a:rPr lang="en-US" dirty="0">
                          <a:latin typeface="Futura Medium" panose="020B0602020204020303" pitchFamily="34" charset="-79"/>
                          <a:cs typeface="Futura Medium" panose="020B0602020204020303" pitchFamily="34" charset="-79"/>
                        </a:rPr>
                        <a:t>Strong professional and social networks</a:t>
                      </a:r>
                    </a:p>
                    <a:p>
                      <a:pPr marL="285750" indent="-285750">
                        <a:buFontTx/>
                        <a:buChar char="-"/>
                      </a:pPr>
                      <a:r>
                        <a:rPr lang="en-US" dirty="0">
                          <a:latin typeface="Futura Medium" panose="020B0602020204020303" pitchFamily="34" charset="-79"/>
                          <a:cs typeface="Futura Medium" panose="020B0602020204020303" pitchFamily="34" charset="-79"/>
                        </a:rPr>
                        <a:t>Wanted “special ask” – give them new tools</a:t>
                      </a:r>
                    </a:p>
                  </a:txBody>
                  <a:tcPr/>
                </a:tc>
                <a:extLst>
                  <a:ext uri="{0D108BD9-81ED-4DB2-BD59-A6C34878D82A}">
                    <a16:rowId xmlns:a16="http://schemas.microsoft.com/office/drawing/2014/main" val="1855160480"/>
                  </a:ext>
                </a:extLst>
              </a:tr>
            </a:tbl>
          </a:graphicData>
        </a:graphic>
      </p:graphicFrame>
    </p:spTree>
    <p:extLst>
      <p:ext uri="{BB962C8B-B14F-4D97-AF65-F5344CB8AC3E}">
        <p14:creationId xmlns:p14="http://schemas.microsoft.com/office/powerpoint/2010/main" val="458095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New Strategy</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57164" y="1588954"/>
            <a:ext cx="3391468" cy="1071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F3125B58-3CD5-C04A-98B5-673A2A27D74A}"/>
              </a:ext>
            </a:extLst>
          </p:cNvPr>
          <p:cNvGraphicFramePr>
            <a:graphicFrameLocks noGrp="1"/>
          </p:cNvGraphicFramePr>
          <p:nvPr>
            <p:extLst>
              <p:ext uri="{D42A27DB-BD31-4B8C-83A1-F6EECF244321}">
                <p14:modId xmlns:p14="http://schemas.microsoft.com/office/powerpoint/2010/main" val="2563173138"/>
              </p:ext>
            </p:extLst>
          </p:nvPr>
        </p:nvGraphicFramePr>
        <p:xfrm>
          <a:off x="2065867" y="2531569"/>
          <a:ext cx="4948308" cy="3017520"/>
        </p:xfrm>
        <a:graphic>
          <a:graphicData uri="http://schemas.openxmlformats.org/drawingml/2006/table">
            <a:tbl>
              <a:tblPr firstRow="1" bandRow="1">
                <a:tableStyleId>{F5AB1C69-6EDB-4FF4-983F-18BD219EF322}</a:tableStyleId>
              </a:tblPr>
              <a:tblGrid>
                <a:gridCol w="2474154">
                  <a:extLst>
                    <a:ext uri="{9D8B030D-6E8A-4147-A177-3AD203B41FA5}">
                      <a16:colId xmlns:a16="http://schemas.microsoft.com/office/drawing/2014/main" val="4009900637"/>
                    </a:ext>
                  </a:extLst>
                </a:gridCol>
                <a:gridCol w="2474154">
                  <a:extLst>
                    <a:ext uri="{9D8B030D-6E8A-4147-A177-3AD203B41FA5}">
                      <a16:colId xmlns:a16="http://schemas.microsoft.com/office/drawing/2014/main" val="1139475447"/>
                    </a:ext>
                  </a:extLst>
                </a:gridCol>
              </a:tblGrid>
              <a:tr h="885975">
                <a:tc>
                  <a:txBody>
                    <a:bodyPr/>
                    <a:lstStyle/>
                    <a:p>
                      <a:r>
                        <a:rPr lang="en-US" dirty="0">
                          <a:latin typeface="Futura Medium" panose="020B0602020204020303" pitchFamily="34" charset="-79"/>
                          <a:cs typeface="Futura Medium" panose="020B0602020204020303" pitchFamily="34" charset="-79"/>
                        </a:rPr>
                        <a:t>Our Supporters</a:t>
                      </a:r>
                    </a:p>
                  </a:txBody>
                  <a:tcPr/>
                </a:tc>
                <a:tc>
                  <a:txBody>
                    <a:bodyPr/>
                    <a:lstStyle/>
                    <a:p>
                      <a:r>
                        <a:rPr lang="en-US" dirty="0">
                          <a:latin typeface="Futura Medium" panose="020B0602020204020303" pitchFamily="34" charset="-79"/>
                          <a:cs typeface="Futura Medium" panose="020B0602020204020303" pitchFamily="34" charset="-79"/>
                        </a:rPr>
                        <a:t>Disadvantages for Traditional Field Program</a:t>
                      </a:r>
                    </a:p>
                  </a:txBody>
                  <a:tcPr/>
                </a:tc>
                <a:extLst>
                  <a:ext uri="{0D108BD9-81ED-4DB2-BD59-A6C34878D82A}">
                    <a16:rowId xmlns:a16="http://schemas.microsoft.com/office/drawing/2014/main" val="2857678298"/>
                  </a:ext>
                </a:extLst>
              </a:tr>
              <a:tr h="885975">
                <a:tc>
                  <a:txBody>
                    <a:bodyPr/>
                    <a:lstStyle/>
                    <a:p>
                      <a:r>
                        <a:rPr lang="en-US" dirty="0">
                          <a:latin typeface="Futura Medium" panose="020B0602020204020303" pitchFamily="34" charset="-79"/>
                          <a:cs typeface="Futura Medium" panose="020B0602020204020303" pitchFamily="34" charset="-79"/>
                        </a:rPr>
                        <a:t>Older</a:t>
                      </a:r>
                    </a:p>
                  </a:txBody>
                  <a:tcPr/>
                </a:tc>
                <a:tc>
                  <a:txBody>
                    <a:bodyPr/>
                    <a:lstStyle/>
                    <a:p>
                      <a:r>
                        <a:rPr lang="en-US" dirty="0">
                          <a:latin typeface="Futura Medium" panose="020B0602020204020303" pitchFamily="34" charset="-79"/>
                          <a:cs typeface="Futura Medium" panose="020B0602020204020303" pitchFamily="34" charset="-79"/>
                        </a:rPr>
                        <a:t>More longstanding relationships with other likely voters</a:t>
                      </a:r>
                    </a:p>
                  </a:txBody>
                  <a:tcPr/>
                </a:tc>
                <a:extLst>
                  <a:ext uri="{0D108BD9-81ED-4DB2-BD59-A6C34878D82A}">
                    <a16:rowId xmlns:a16="http://schemas.microsoft.com/office/drawing/2014/main" val="3567005291"/>
                  </a:ext>
                </a:extLst>
              </a:tr>
              <a:tr h="678100">
                <a:tc>
                  <a:txBody>
                    <a:bodyPr/>
                    <a:lstStyle/>
                    <a:p>
                      <a:r>
                        <a:rPr lang="en-US" dirty="0">
                          <a:latin typeface="Futura Medium" panose="020B0602020204020303" pitchFamily="34" charset="-79"/>
                          <a:cs typeface="Futura Medium" panose="020B0602020204020303" pitchFamily="34" charset="-79"/>
                        </a:rPr>
                        <a:t>Upper-middle class/professionals</a:t>
                      </a:r>
                    </a:p>
                  </a:txBody>
                  <a:tcPr/>
                </a:tc>
                <a:tc>
                  <a:txBody>
                    <a:bodyPr/>
                    <a:lstStyle/>
                    <a:p>
                      <a:r>
                        <a:rPr lang="en-US" dirty="0">
                          <a:latin typeface="Futura Medium" panose="020B0602020204020303" pitchFamily="34" charset="-79"/>
                          <a:cs typeface="Futura Medium" panose="020B0602020204020303" pitchFamily="34" charset="-79"/>
                        </a:rPr>
                        <a:t>- Strong professional and social networks</a:t>
                      </a:r>
                    </a:p>
                    <a:p>
                      <a:r>
                        <a:rPr lang="en-US" dirty="0">
                          <a:latin typeface="Futura Medium" panose="020B0602020204020303" pitchFamily="34" charset="-79"/>
                          <a:cs typeface="Futura Medium" panose="020B0602020204020303" pitchFamily="34" charset="-79"/>
                        </a:rPr>
                        <a:t>- Wanted special ask – give them new tools </a:t>
                      </a:r>
                    </a:p>
                  </a:txBody>
                  <a:tcPr/>
                </a:tc>
                <a:extLst>
                  <a:ext uri="{0D108BD9-81ED-4DB2-BD59-A6C34878D82A}">
                    <a16:rowId xmlns:a16="http://schemas.microsoft.com/office/drawing/2014/main" val="1855160480"/>
                  </a:ext>
                </a:extLst>
              </a:tr>
            </a:tbl>
          </a:graphicData>
        </a:graphic>
      </p:graphicFrame>
      <p:sp>
        <p:nvSpPr>
          <p:cNvPr id="3" name="Rectangle 2">
            <a:extLst>
              <a:ext uri="{FF2B5EF4-FFF2-40B4-BE49-F238E27FC236}">
                <a16:creationId xmlns:a16="http://schemas.microsoft.com/office/drawing/2014/main" id="{C913DE30-D8E1-E946-8D57-060927D7E378}"/>
              </a:ext>
            </a:extLst>
          </p:cNvPr>
          <p:cNvSpPr/>
          <p:nvPr/>
        </p:nvSpPr>
        <p:spPr>
          <a:xfrm>
            <a:off x="4546117" y="3775802"/>
            <a:ext cx="1389888" cy="314905"/>
          </a:xfrm>
          <a:prstGeom prst="rect">
            <a:avLst/>
          </a:prstGeom>
          <a:solidFill>
            <a:srgbClr val="FFFF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A4E1F22-C531-2943-979D-05D5F5BA8855}"/>
              </a:ext>
            </a:extLst>
          </p:cNvPr>
          <p:cNvSpPr/>
          <p:nvPr/>
        </p:nvSpPr>
        <p:spPr>
          <a:xfrm>
            <a:off x="5052085" y="4713585"/>
            <a:ext cx="1767840" cy="212047"/>
          </a:xfrm>
          <a:prstGeom prst="rect">
            <a:avLst/>
          </a:prstGeom>
          <a:solidFill>
            <a:srgbClr val="FFFF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88C23C6-3EA8-BE47-8270-60751DDD46F1}"/>
              </a:ext>
            </a:extLst>
          </p:cNvPr>
          <p:cNvSpPr/>
          <p:nvPr/>
        </p:nvSpPr>
        <p:spPr>
          <a:xfrm>
            <a:off x="4795231" y="5194939"/>
            <a:ext cx="2218944" cy="320455"/>
          </a:xfrm>
          <a:prstGeom prst="rect">
            <a:avLst/>
          </a:prstGeom>
          <a:solidFill>
            <a:srgbClr val="FFFF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A2B6A8D-D2EB-4E44-A5AF-9CC5417C6CA5}"/>
              </a:ext>
            </a:extLst>
          </p:cNvPr>
          <p:cNvSpPr txBox="1"/>
          <p:nvPr/>
        </p:nvSpPr>
        <p:spPr>
          <a:xfrm>
            <a:off x="7927130" y="2468406"/>
            <a:ext cx="4305221" cy="3046988"/>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Use new tools to let our supporters map their social networks +  reach out to voters only they can reach</a:t>
            </a:r>
          </a:p>
        </p:txBody>
      </p:sp>
      <p:sp>
        <p:nvSpPr>
          <p:cNvPr id="14" name="TextBox 13">
            <a:extLst>
              <a:ext uri="{FF2B5EF4-FFF2-40B4-BE49-F238E27FC236}">
                <a16:creationId xmlns:a16="http://schemas.microsoft.com/office/drawing/2014/main" id="{4F154399-4E58-874C-AA4D-5CAE641383B4}"/>
              </a:ext>
            </a:extLst>
          </p:cNvPr>
          <p:cNvSpPr txBox="1"/>
          <p:nvPr/>
        </p:nvSpPr>
        <p:spPr>
          <a:xfrm>
            <a:off x="7232909" y="3640866"/>
            <a:ext cx="475487"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a:t>
            </a:r>
          </a:p>
        </p:txBody>
      </p:sp>
    </p:spTree>
    <p:extLst>
      <p:ext uri="{BB962C8B-B14F-4D97-AF65-F5344CB8AC3E}">
        <p14:creationId xmlns:p14="http://schemas.microsoft.com/office/powerpoint/2010/main" val="112131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Piloting New Tools</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57164" y="1588954"/>
            <a:ext cx="3391468" cy="1071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lh6.googleusercontent.com/eGUjFR-OHbwV_aKvIb9Rb5aflRVyC3zLHXyNpKHu8gtVpa1B5MKKNee01TUxHEOYQW7yA13GwLzq7dkZZA3xWcLc_C-GNCgb36ZsPW3MPWKcNYKGPUeTqJSMadlPKLyk7PZu7gd6DlA">
            <a:extLst>
              <a:ext uri="{FF2B5EF4-FFF2-40B4-BE49-F238E27FC236}">
                <a16:creationId xmlns:a16="http://schemas.microsoft.com/office/drawing/2014/main" id="{35553E3F-E380-0E4F-B3DD-13CD4953BF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164" y="1838516"/>
            <a:ext cx="9229344" cy="4863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864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Piloting New Tools: Requirements</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57164" y="1588954"/>
            <a:ext cx="3391468" cy="1071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63EF9DF-1EA7-734C-8329-CAF9DB3A2B4B}"/>
              </a:ext>
            </a:extLst>
          </p:cNvPr>
          <p:cNvSpPr txBox="1"/>
          <p:nvPr/>
        </p:nvSpPr>
        <p:spPr>
          <a:xfrm>
            <a:off x="2739489" y="2834126"/>
            <a:ext cx="1213409" cy="523220"/>
          </a:xfrm>
          <a:prstGeom prst="rect">
            <a:avLst/>
          </a:prstGeom>
          <a:noFill/>
        </p:spPr>
        <p:txBody>
          <a:bodyPr wrap="none" rtlCol="0">
            <a:spAutoFit/>
          </a:bodyPr>
          <a:lstStyle/>
          <a:p>
            <a:pPr marL="285750" indent="-285750">
              <a:buFont typeface="Arial" panose="020B0604020202020204" pitchFamily="34" charset="0"/>
              <a:buChar char="•"/>
            </a:pPr>
            <a:r>
              <a:rPr lang="en-US" sz="2800" dirty="0">
                <a:latin typeface="Futura Medium" panose="020B0602020204020303" pitchFamily="34" charset="-79"/>
                <a:cs typeface="Futura Medium" panose="020B0602020204020303" pitchFamily="34" charset="-79"/>
              </a:rPr>
              <a:t>Trust</a:t>
            </a:r>
          </a:p>
        </p:txBody>
      </p:sp>
      <p:sp>
        <p:nvSpPr>
          <p:cNvPr id="11" name="TextBox 10">
            <a:extLst>
              <a:ext uri="{FF2B5EF4-FFF2-40B4-BE49-F238E27FC236}">
                <a16:creationId xmlns:a16="http://schemas.microsoft.com/office/drawing/2014/main" id="{22CABC2E-ACEA-4445-81A0-C562A271E3E5}"/>
              </a:ext>
            </a:extLst>
          </p:cNvPr>
          <p:cNvSpPr txBox="1"/>
          <p:nvPr/>
        </p:nvSpPr>
        <p:spPr>
          <a:xfrm>
            <a:off x="2745890" y="3357346"/>
            <a:ext cx="1853008" cy="523220"/>
          </a:xfrm>
          <a:prstGeom prst="rect">
            <a:avLst/>
          </a:prstGeom>
          <a:noFill/>
        </p:spPr>
        <p:txBody>
          <a:bodyPr wrap="none" rtlCol="0">
            <a:spAutoFit/>
          </a:bodyPr>
          <a:lstStyle/>
          <a:p>
            <a:pPr marL="285750" indent="-285750">
              <a:buFont typeface="Arial" panose="020B0604020202020204" pitchFamily="34" charset="0"/>
              <a:buChar char="•"/>
            </a:pPr>
            <a:r>
              <a:rPr lang="en-US" sz="2800" dirty="0">
                <a:latin typeface="Futura Medium" panose="020B0602020204020303" pitchFamily="34" charset="-79"/>
                <a:cs typeface="Futura Medium" panose="020B0602020204020303" pitchFamily="34" charset="-79"/>
              </a:rPr>
              <a:t>Urgency</a:t>
            </a:r>
          </a:p>
        </p:txBody>
      </p:sp>
      <p:sp>
        <p:nvSpPr>
          <p:cNvPr id="12" name="TextBox 11">
            <a:extLst>
              <a:ext uri="{FF2B5EF4-FFF2-40B4-BE49-F238E27FC236}">
                <a16:creationId xmlns:a16="http://schemas.microsoft.com/office/drawing/2014/main" id="{2054CE54-1836-4143-9E8A-202E582F452C}"/>
              </a:ext>
            </a:extLst>
          </p:cNvPr>
          <p:cNvSpPr txBox="1"/>
          <p:nvPr/>
        </p:nvSpPr>
        <p:spPr>
          <a:xfrm>
            <a:off x="2745890" y="3910657"/>
            <a:ext cx="2035814" cy="523220"/>
          </a:xfrm>
          <a:prstGeom prst="rect">
            <a:avLst/>
          </a:prstGeom>
          <a:noFill/>
        </p:spPr>
        <p:txBody>
          <a:bodyPr wrap="none" rtlCol="0">
            <a:spAutoFit/>
          </a:bodyPr>
          <a:lstStyle/>
          <a:p>
            <a:pPr marL="285750" indent="-285750">
              <a:buFont typeface="Arial" panose="020B0604020202020204" pitchFamily="34" charset="0"/>
              <a:buChar char="•"/>
            </a:pPr>
            <a:r>
              <a:rPr lang="en-US" sz="2800" dirty="0">
                <a:latin typeface="Futura Medium" panose="020B0602020204020303" pitchFamily="34" charset="-79"/>
                <a:cs typeface="Futura Medium" panose="020B0602020204020303" pitchFamily="34" charset="-79"/>
              </a:rPr>
              <a:t>Coaching</a:t>
            </a:r>
          </a:p>
        </p:txBody>
      </p:sp>
      <p:sp>
        <p:nvSpPr>
          <p:cNvPr id="13" name="TextBox 12">
            <a:extLst>
              <a:ext uri="{FF2B5EF4-FFF2-40B4-BE49-F238E27FC236}">
                <a16:creationId xmlns:a16="http://schemas.microsoft.com/office/drawing/2014/main" id="{09E47EF9-B87C-2440-A33C-3B76A76FD0B2}"/>
              </a:ext>
            </a:extLst>
          </p:cNvPr>
          <p:cNvSpPr txBox="1"/>
          <p:nvPr/>
        </p:nvSpPr>
        <p:spPr>
          <a:xfrm>
            <a:off x="2745890" y="4403786"/>
            <a:ext cx="2919325" cy="523220"/>
          </a:xfrm>
          <a:prstGeom prst="rect">
            <a:avLst/>
          </a:prstGeom>
          <a:noFill/>
        </p:spPr>
        <p:txBody>
          <a:bodyPr wrap="none" rtlCol="0">
            <a:spAutoFit/>
          </a:bodyPr>
          <a:lstStyle/>
          <a:p>
            <a:pPr marL="285750" indent="-285750">
              <a:buFont typeface="Arial" panose="020B0604020202020204" pitchFamily="34" charset="0"/>
              <a:buChar char="•"/>
            </a:pPr>
            <a:r>
              <a:rPr lang="en-US" sz="2800" dirty="0">
                <a:latin typeface="Futura Medium" panose="020B0602020204020303" pitchFamily="34" charset="-79"/>
                <a:cs typeface="Futura Medium" panose="020B0602020204020303" pitchFamily="34" charset="-79"/>
              </a:rPr>
              <a:t>Social Pressure</a:t>
            </a:r>
          </a:p>
        </p:txBody>
      </p:sp>
      <p:sp>
        <p:nvSpPr>
          <p:cNvPr id="14" name="TextBox 13">
            <a:extLst>
              <a:ext uri="{FF2B5EF4-FFF2-40B4-BE49-F238E27FC236}">
                <a16:creationId xmlns:a16="http://schemas.microsoft.com/office/drawing/2014/main" id="{C1ABD39F-813D-A144-8FF5-26254BE6AD89}"/>
              </a:ext>
            </a:extLst>
          </p:cNvPr>
          <p:cNvSpPr txBox="1"/>
          <p:nvPr/>
        </p:nvSpPr>
        <p:spPr>
          <a:xfrm>
            <a:off x="6080402" y="3618956"/>
            <a:ext cx="405880" cy="523220"/>
          </a:xfrm>
          <a:prstGeom prst="rect">
            <a:avLst/>
          </a:prstGeom>
          <a:noFill/>
        </p:spPr>
        <p:txBody>
          <a:bodyPr wrap="none" rtlCol="0">
            <a:spAutoFit/>
          </a:bodyPr>
          <a:lstStyle/>
          <a:p>
            <a:r>
              <a:rPr lang="en-US" sz="2800" dirty="0">
                <a:latin typeface="Futura Medium" panose="020B0602020204020303" pitchFamily="34" charset="-79"/>
                <a:cs typeface="Futura Medium" panose="020B0602020204020303" pitchFamily="34" charset="-79"/>
              </a:rPr>
              <a:t>=</a:t>
            </a:r>
          </a:p>
        </p:txBody>
      </p:sp>
      <p:sp>
        <p:nvSpPr>
          <p:cNvPr id="15" name="TextBox 14">
            <a:extLst>
              <a:ext uri="{FF2B5EF4-FFF2-40B4-BE49-F238E27FC236}">
                <a16:creationId xmlns:a16="http://schemas.microsoft.com/office/drawing/2014/main" id="{D7CE6DC0-60EF-AE43-ADB8-064C07CD8473}"/>
              </a:ext>
            </a:extLst>
          </p:cNvPr>
          <p:cNvSpPr txBox="1"/>
          <p:nvPr/>
        </p:nvSpPr>
        <p:spPr>
          <a:xfrm>
            <a:off x="7329477" y="3403512"/>
            <a:ext cx="4875103" cy="954107"/>
          </a:xfrm>
          <a:prstGeom prst="rect">
            <a:avLst/>
          </a:prstGeom>
          <a:noFill/>
        </p:spPr>
        <p:txBody>
          <a:bodyPr wrap="square" rtlCol="0">
            <a:spAutoFit/>
          </a:bodyPr>
          <a:lstStyle/>
          <a:p>
            <a:r>
              <a:rPr lang="en-US" sz="2800" dirty="0">
                <a:latin typeface="Futura Medium" panose="020B0602020204020303" pitchFamily="34" charset="-79"/>
                <a:cs typeface="Futura Medium" panose="020B0602020204020303" pitchFamily="34" charset="-79"/>
              </a:rPr>
              <a:t>Offline and Online Field Program</a:t>
            </a:r>
          </a:p>
        </p:txBody>
      </p:sp>
    </p:spTree>
    <p:extLst>
      <p:ext uri="{BB962C8B-B14F-4D97-AF65-F5344CB8AC3E}">
        <p14:creationId xmlns:p14="http://schemas.microsoft.com/office/powerpoint/2010/main" val="5277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The New Model</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57164" y="1588954"/>
            <a:ext cx="3391468" cy="1071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AD85999-D8F1-A047-BE24-2E785F1EE66E}"/>
              </a:ext>
            </a:extLst>
          </p:cNvPr>
          <p:cNvPicPr>
            <a:picLocks noChangeAspect="1"/>
          </p:cNvPicPr>
          <p:nvPr/>
        </p:nvPicPr>
        <p:blipFill>
          <a:blip r:embed="rId4"/>
          <a:stretch>
            <a:fillRect/>
          </a:stretch>
        </p:blipFill>
        <p:spPr>
          <a:xfrm>
            <a:off x="2257164" y="1838516"/>
            <a:ext cx="6557738" cy="4635843"/>
          </a:xfrm>
          <a:prstGeom prst="rect">
            <a:avLst/>
          </a:prstGeom>
        </p:spPr>
      </p:pic>
    </p:spTree>
    <p:extLst>
      <p:ext uri="{BB962C8B-B14F-4D97-AF65-F5344CB8AC3E}">
        <p14:creationId xmlns:p14="http://schemas.microsoft.com/office/powerpoint/2010/main" val="921075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The New Model</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57164" y="1588954"/>
            <a:ext cx="3391468" cy="1071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24912A0-F218-6C44-99B6-5CDE5576B3DF}"/>
              </a:ext>
            </a:extLst>
          </p:cNvPr>
          <p:cNvSpPr txBox="1"/>
          <p:nvPr/>
        </p:nvSpPr>
        <p:spPr>
          <a:xfrm>
            <a:off x="2739489" y="2834126"/>
            <a:ext cx="8776313" cy="954107"/>
          </a:xfrm>
          <a:prstGeom prst="rect">
            <a:avLst/>
          </a:prstGeom>
          <a:noFill/>
        </p:spPr>
        <p:txBody>
          <a:bodyPr wrap="none" rtlCol="0">
            <a:spAutoFit/>
          </a:bodyPr>
          <a:lstStyle/>
          <a:p>
            <a:pPr marL="285750" indent="-285750">
              <a:buFont typeface="Arial" panose="020B0604020202020204" pitchFamily="34" charset="0"/>
              <a:buChar char="•"/>
            </a:pPr>
            <a:r>
              <a:rPr lang="en-US" sz="2800" dirty="0" err="1">
                <a:latin typeface="Futura Medium" panose="020B0602020204020303" pitchFamily="34" charset="-79"/>
                <a:cs typeface="Futura Medium" panose="020B0602020204020303" pitchFamily="34" charset="-79"/>
              </a:rPr>
              <a:t>VoterCircle</a:t>
            </a:r>
            <a:r>
              <a:rPr lang="en-US" sz="2800" dirty="0">
                <a:latin typeface="Futura Medium" panose="020B0602020204020303" pitchFamily="34" charset="-79"/>
                <a:cs typeface="Futura Medium" panose="020B0602020204020303" pitchFamily="34" charset="-79"/>
              </a:rPr>
              <a:t> banks 5 nights/week at our office</a:t>
            </a:r>
          </a:p>
          <a:p>
            <a:r>
              <a:rPr lang="en-US" sz="2800" dirty="0">
                <a:latin typeface="Futura Medium" panose="020B0602020204020303" pitchFamily="34" charset="-79"/>
                <a:cs typeface="Futura Medium" panose="020B0602020204020303" pitchFamily="34" charset="-79"/>
              </a:rPr>
              <a:t> – 30 mins training, 60 mins phonebank, 30 mins VC</a:t>
            </a:r>
          </a:p>
        </p:txBody>
      </p:sp>
      <p:sp>
        <p:nvSpPr>
          <p:cNvPr id="7" name="TextBox 6">
            <a:extLst>
              <a:ext uri="{FF2B5EF4-FFF2-40B4-BE49-F238E27FC236}">
                <a16:creationId xmlns:a16="http://schemas.microsoft.com/office/drawing/2014/main" id="{DCD5D5C8-6BFB-DB4D-A297-F7266E5575B9}"/>
              </a:ext>
            </a:extLst>
          </p:cNvPr>
          <p:cNvSpPr txBox="1"/>
          <p:nvPr/>
        </p:nvSpPr>
        <p:spPr>
          <a:xfrm>
            <a:off x="2739488" y="4134200"/>
            <a:ext cx="8599072"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Futura Medium" panose="020B0602020204020303" pitchFamily="34" charset="-79"/>
                <a:cs typeface="Futura Medium" panose="020B0602020204020303" pitchFamily="34" charset="-79"/>
              </a:rPr>
              <a:t>5-10 Voter Circle 1:1s/week with high-impact supporters</a:t>
            </a:r>
          </a:p>
        </p:txBody>
      </p:sp>
      <p:sp>
        <p:nvSpPr>
          <p:cNvPr id="11" name="TextBox 10">
            <a:extLst>
              <a:ext uri="{FF2B5EF4-FFF2-40B4-BE49-F238E27FC236}">
                <a16:creationId xmlns:a16="http://schemas.microsoft.com/office/drawing/2014/main" id="{6F53C818-D3D0-F243-9A5A-3A89AFA8382C}"/>
              </a:ext>
            </a:extLst>
          </p:cNvPr>
          <p:cNvSpPr txBox="1"/>
          <p:nvPr/>
        </p:nvSpPr>
        <p:spPr>
          <a:xfrm>
            <a:off x="2739488" y="5434275"/>
            <a:ext cx="8599072"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Futura Medium" panose="020B0602020204020303" pitchFamily="34" charset="-79"/>
                <a:cs typeface="Futura Medium" panose="020B0602020204020303" pitchFamily="34" charset="-79"/>
              </a:rPr>
              <a:t>Organizers worked exclusively to recruit </a:t>
            </a:r>
            <a:r>
              <a:rPr lang="en-US" sz="2800" dirty="0" err="1">
                <a:latin typeface="Futura Medium" panose="020B0602020204020303" pitchFamily="34" charset="-79"/>
                <a:cs typeface="Futura Medium" panose="020B0602020204020303" pitchFamily="34" charset="-79"/>
              </a:rPr>
              <a:t>VoterCircle</a:t>
            </a:r>
            <a:r>
              <a:rPr lang="en-US" sz="2800" dirty="0">
                <a:latin typeface="Futura Medium" panose="020B0602020204020303" pitchFamily="34" charset="-79"/>
                <a:cs typeface="Futura Medium" panose="020B0602020204020303" pitchFamily="34" charset="-79"/>
              </a:rPr>
              <a:t> users – no door or phone shifts</a:t>
            </a:r>
          </a:p>
        </p:txBody>
      </p:sp>
    </p:spTree>
    <p:extLst>
      <p:ext uri="{BB962C8B-B14F-4D97-AF65-F5344CB8AC3E}">
        <p14:creationId xmlns:p14="http://schemas.microsoft.com/office/powerpoint/2010/main" val="396592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065867" y="910523"/>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Vol Targeting Criteria</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57164" y="1588954"/>
            <a:ext cx="3391468" cy="1071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53C818-D3D0-F243-9A5A-3A89AFA8382C}"/>
              </a:ext>
            </a:extLst>
          </p:cNvPr>
          <p:cNvSpPr txBox="1"/>
          <p:nvPr/>
        </p:nvSpPr>
        <p:spPr>
          <a:xfrm>
            <a:off x="2688688" y="2403239"/>
            <a:ext cx="8599072"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Futura Medium" panose="020B0602020204020303" pitchFamily="34" charset="-79"/>
                <a:cs typeface="Futura Medium" panose="020B0602020204020303" pitchFamily="34" charset="-79"/>
              </a:rPr>
              <a:t>Ability to communicate with lots of voters (PTA chairs, labor folks, local elected, etc.)</a:t>
            </a:r>
          </a:p>
          <a:p>
            <a:endParaRPr lang="en-US" sz="2800" dirty="0">
              <a:latin typeface="Futura Medium" panose="020B0602020204020303" pitchFamily="34" charset="-79"/>
              <a:cs typeface="Futura Medium" panose="020B0602020204020303" pitchFamily="34" charset="-79"/>
            </a:endParaRPr>
          </a:p>
        </p:txBody>
      </p:sp>
      <p:sp>
        <p:nvSpPr>
          <p:cNvPr id="7" name="TextBox 6">
            <a:extLst>
              <a:ext uri="{FF2B5EF4-FFF2-40B4-BE49-F238E27FC236}">
                <a16:creationId xmlns:a16="http://schemas.microsoft.com/office/drawing/2014/main" id="{00AEDA1E-1EE3-3D4B-814C-F7A6CDEC1FDD}"/>
              </a:ext>
            </a:extLst>
          </p:cNvPr>
          <p:cNvSpPr txBox="1"/>
          <p:nvPr/>
        </p:nvSpPr>
        <p:spPr>
          <a:xfrm>
            <a:off x="2688688" y="3541301"/>
            <a:ext cx="8599072"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Futura Medium" panose="020B0602020204020303" pitchFamily="34" charset="-79"/>
                <a:cs typeface="Futura Medium" panose="020B0602020204020303" pitchFamily="34" charset="-79"/>
              </a:rPr>
              <a:t>Use e-mail</a:t>
            </a:r>
          </a:p>
        </p:txBody>
      </p:sp>
      <p:sp>
        <p:nvSpPr>
          <p:cNvPr id="12" name="TextBox 11">
            <a:extLst>
              <a:ext uri="{FF2B5EF4-FFF2-40B4-BE49-F238E27FC236}">
                <a16:creationId xmlns:a16="http://schemas.microsoft.com/office/drawing/2014/main" id="{BBD31783-01FD-FE4D-92BE-038A98828ECC}"/>
              </a:ext>
            </a:extLst>
          </p:cNvPr>
          <p:cNvSpPr txBox="1"/>
          <p:nvPr/>
        </p:nvSpPr>
        <p:spPr>
          <a:xfrm>
            <a:off x="2688688" y="4457824"/>
            <a:ext cx="8599072"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Futura Medium" panose="020B0602020204020303" pitchFamily="34" charset="-79"/>
                <a:cs typeface="Futura Medium" panose="020B0602020204020303" pitchFamily="34" charset="-79"/>
              </a:rPr>
              <a:t>Geographically and demographically diverse</a:t>
            </a:r>
          </a:p>
          <a:p>
            <a:endParaRPr lang="en-US" sz="28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59652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3612465" y="876812"/>
            <a:ext cx="5012267"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About me</a:t>
            </a:r>
          </a:p>
        </p:txBody>
      </p:sp>
      <p:sp>
        <p:nvSpPr>
          <p:cNvPr id="7" name="TextBox 6">
            <a:extLst>
              <a:ext uri="{FF2B5EF4-FFF2-40B4-BE49-F238E27FC236}">
                <a16:creationId xmlns:a16="http://schemas.microsoft.com/office/drawing/2014/main" id="{B8A4A9A4-06DD-4D45-98F5-A752876F13C1}"/>
              </a:ext>
            </a:extLst>
          </p:cNvPr>
          <p:cNvSpPr txBox="1"/>
          <p:nvPr/>
        </p:nvSpPr>
        <p:spPr>
          <a:xfrm>
            <a:off x="3465725" y="2111013"/>
            <a:ext cx="4289742" cy="646331"/>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Grew up in rural VT – parents are retired public school teachers</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3612465" y="1631646"/>
            <a:ext cx="2523067" cy="123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25E474-A4B0-1C4D-A31C-BC46C9640207}"/>
              </a:ext>
            </a:extLst>
          </p:cNvPr>
          <p:cNvSpPr txBox="1"/>
          <p:nvPr/>
        </p:nvSpPr>
        <p:spPr>
          <a:xfrm>
            <a:off x="3465725" y="2881237"/>
            <a:ext cx="4526808" cy="923330"/>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4 years organizing healthcare and service workers in Nevada, Pennsylvania, Oregon and Washington State</a:t>
            </a:r>
          </a:p>
        </p:txBody>
      </p:sp>
      <p:sp>
        <p:nvSpPr>
          <p:cNvPr id="12" name="TextBox 11">
            <a:extLst>
              <a:ext uri="{FF2B5EF4-FFF2-40B4-BE49-F238E27FC236}">
                <a16:creationId xmlns:a16="http://schemas.microsoft.com/office/drawing/2014/main" id="{F939E519-09CF-644C-8C40-04E459B3BE7C}"/>
              </a:ext>
            </a:extLst>
          </p:cNvPr>
          <p:cNvSpPr txBox="1"/>
          <p:nvPr/>
        </p:nvSpPr>
        <p:spPr>
          <a:xfrm>
            <a:off x="3465724" y="3985776"/>
            <a:ext cx="4696851" cy="923330"/>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5 years running field on ballot initiatives, congressional campaigns, and for Washington State Democratic party</a:t>
            </a:r>
          </a:p>
        </p:txBody>
      </p:sp>
      <p:sp>
        <p:nvSpPr>
          <p:cNvPr id="13" name="TextBox 12">
            <a:extLst>
              <a:ext uri="{FF2B5EF4-FFF2-40B4-BE49-F238E27FC236}">
                <a16:creationId xmlns:a16="http://schemas.microsoft.com/office/drawing/2014/main" id="{1839757D-5926-8147-9FD7-170F86743F23}"/>
              </a:ext>
            </a:extLst>
          </p:cNvPr>
          <p:cNvSpPr txBox="1"/>
          <p:nvPr/>
        </p:nvSpPr>
        <p:spPr>
          <a:xfrm>
            <a:off x="3465724" y="5090315"/>
            <a:ext cx="4696851" cy="1200329"/>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Currently run small consulting firm helping community-based organizations unions use digital and traditional organizing to build power in the PNW</a:t>
            </a:r>
          </a:p>
        </p:txBody>
      </p:sp>
      <p:pic>
        <p:nvPicPr>
          <p:cNvPr id="4" name="Picture 3">
            <a:extLst>
              <a:ext uri="{FF2B5EF4-FFF2-40B4-BE49-F238E27FC236}">
                <a16:creationId xmlns:a16="http://schemas.microsoft.com/office/drawing/2014/main" id="{2D17AA9D-1156-5040-A9D8-97297F47FA33}"/>
              </a:ext>
            </a:extLst>
          </p:cNvPr>
          <p:cNvPicPr>
            <a:picLocks noChangeAspect="1"/>
          </p:cNvPicPr>
          <p:nvPr/>
        </p:nvPicPr>
        <p:blipFill>
          <a:blip r:embed="rId4"/>
          <a:stretch>
            <a:fillRect/>
          </a:stretch>
        </p:blipFill>
        <p:spPr>
          <a:xfrm>
            <a:off x="8230308" y="2107089"/>
            <a:ext cx="3733800" cy="2800350"/>
          </a:xfrm>
          <a:prstGeom prst="rect">
            <a:avLst/>
          </a:prstGeom>
        </p:spPr>
      </p:pic>
    </p:spTree>
    <p:extLst>
      <p:ext uri="{BB962C8B-B14F-4D97-AF65-F5344CB8AC3E}">
        <p14:creationId xmlns:p14="http://schemas.microsoft.com/office/powerpoint/2010/main" val="218064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065867" y="910523"/>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Vol Recruitment Message</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57164" y="1588954"/>
            <a:ext cx="3391468" cy="1071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53C818-D3D0-F243-9A5A-3A89AFA8382C}"/>
              </a:ext>
            </a:extLst>
          </p:cNvPr>
          <p:cNvSpPr txBox="1"/>
          <p:nvPr/>
        </p:nvSpPr>
        <p:spPr>
          <a:xfrm>
            <a:off x="2688688" y="2403239"/>
            <a:ext cx="8599072"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Futura Medium" panose="020B0602020204020303" pitchFamily="34" charset="-79"/>
                <a:cs typeface="Futura Medium" panose="020B0602020204020303" pitchFamily="34" charset="-79"/>
              </a:rPr>
              <a:t>More effective than </a:t>
            </a:r>
            <a:r>
              <a:rPr lang="en-US" sz="2800" dirty="0" err="1">
                <a:latin typeface="Futura Medium" panose="020B0602020204020303" pitchFamily="34" charset="-79"/>
                <a:cs typeface="Futura Medium" panose="020B0602020204020303" pitchFamily="34" charset="-79"/>
              </a:rPr>
              <a:t>doorknocking</a:t>
            </a:r>
            <a:r>
              <a:rPr lang="en-US" sz="2800" dirty="0">
                <a:latin typeface="Futura Medium" panose="020B0602020204020303" pitchFamily="34" charset="-79"/>
                <a:cs typeface="Futura Medium" panose="020B0602020204020303" pitchFamily="34" charset="-79"/>
              </a:rPr>
              <a:t> or </a:t>
            </a:r>
            <a:r>
              <a:rPr lang="en-US" sz="2800" dirty="0" err="1">
                <a:latin typeface="Futura Medium" panose="020B0602020204020303" pitchFamily="34" charset="-79"/>
                <a:cs typeface="Futura Medium" panose="020B0602020204020303" pitchFamily="34" charset="-79"/>
              </a:rPr>
              <a:t>phonebanking</a:t>
            </a:r>
            <a:endParaRPr lang="en-US" sz="2800" dirty="0">
              <a:latin typeface="Futura Medium" panose="020B0602020204020303" pitchFamily="34" charset="-79"/>
              <a:cs typeface="Futura Medium" panose="020B0602020204020303" pitchFamily="34" charset="-79"/>
            </a:endParaRPr>
          </a:p>
          <a:p>
            <a:endParaRPr lang="en-US" sz="2800" dirty="0">
              <a:latin typeface="Futura Medium" panose="020B0602020204020303" pitchFamily="34" charset="-79"/>
              <a:cs typeface="Futura Medium" panose="020B0602020204020303" pitchFamily="34" charset="-79"/>
            </a:endParaRPr>
          </a:p>
        </p:txBody>
      </p:sp>
      <p:sp>
        <p:nvSpPr>
          <p:cNvPr id="7" name="TextBox 6">
            <a:extLst>
              <a:ext uri="{FF2B5EF4-FFF2-40B4-BE49-F238E27FC236}">
                <a16:creationId xmlns:a16="http://schemas.microsoft.com/office/drawing/2014/main" id="{00AEDA1E-1EE3-3D4B-814C-F7A6CDEC1FDD}"/>
              </a:ext>
            </a:extLst>
          </p:cNvPr>
          <p:cNvSpPr txBox="1"/>
          <p:nvPr/>
        </p:nvSpPr>
        <p:spPr>
          <a:xfrm>
            <a:off x="2688688" y="3541301"/>
            <a:ext cx="8599072"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Futura Medium" panose="020B0602020204020303" pitchFamily="34" charset="-79"/>
                <a:cs typeface="Futura Medium" panose="020B0602020204020303" pitchFamily="34" charset="-79"/>
              </a:rPr>
              <a:t>Reach voters </a:t>
            </a:r>
            <a:r>
              <a:rPr lang="en-US" sz="2800" u="sng" dirty="0">
                <a:latin typeface="Futura Medium" panose="020B0602020204020303" pitchFamily="34" charset="-79"/>
                <a:cs typeface="Futura Medium" panose="020B0602020204020303" pitchFamily="34" charset="-79"/>
              </a:rPr>
              <a:t>you</a:t>
            </a:r>
            <a:r>
              <a:rPr lang="en-US" sz="2800" dirty="0">
                <a:latin typeface="Futura Medium" panose="020B0602020204020303" pitchFamily="34" charset="-79"/>
                <a:cs typeface="Futura Medium" panose="020B0602020204020303" pitchFamily="34" charset="-79"/>
              </a:rPr>
              <a:t> are uniquely able to reach</a:t>
            </a:r>
          </a:p>
          <a:p>
            <a:endParaRPr lang="en-US" sz="2800" dirty="0">
              <a:latin typeface="Futura Medium" panose="020B0602020204020303" pitchFamily="34" charset="-79"/>
              <a:cs typeface="Futura Medium" panose="020B0602020204020303" pitchFamily="34" charset="-79"/>
            </a:endParaRPr>
          </a:p>
        </p:txBody>
      </p:sp>
      <p:sp>
        <p:nvSpPr>
          <p:cNvPr id="12" name="TextBox 11">
            <a:extLst>
              <a:ext uri="{FF2B5EF4-FFF2-40B4-BE49-F238E27FC236}">
                <a16:creationId xmlns:a16="http://schemas.microsoft.com/office/drawing/2014/main" id="{BBD31783-01FD-FE4D-92BE-038A98828ECC}"/>
              </a:ext>
            </a:extLst>
          </p:cNvPr>
          <p:cNvSpPr txBox="1"/>
          <p:nvPr/>
        </p:nvSpPr>
        <p:spPr>
          <a:xfrm>
            <a:off x="2688688" y="4457824"/>
            <a:ext cx="8599072"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Futura Medium" panose="020B0602020204020303" pitchFamily="34" charset="-79"/>
                <a:cs typeface="Futura Medium" panose="020B0602020204020303" pitchFamily="34" charset="-79"/>
              </a:rPr>
              <a:t>Share your unique reason for supporting Brady – don’t need to use script</a:t>
            </a:r>
          </a:p>
          <a:p>
            <a:endParaRPr lang="en-US" sz="28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75653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Scaling Up</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93740" y="1462432"/>
            <a:ext cx="2278260" cy="105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A3E6FF1-33C5-6D4F-9F8F-DBE79B87E5A2}"/>
              </a:ext>
            </a:extLst>
          </p:cNvPr>
          <p:cNvPicPr>
            <a:picLocks noChangeAspect="1"/>
          </p:cNvPicPr>
          <p:nvPr/>
        </p:nvPicPr>
        <p:blipFill>
          <a:blip r:embed="rId4"/>
          <a:stretch>
            <a:fillRect/>
          </a:stretch>
        </p:blipFill>
        <p:spPr>
          <a:xfrm>
            <a:off x="3718979" y="1961134"/>
            <a:ext cx="5092700" cy="4508500"/>
          </a:xfrm>
          <a:prstGeom prst="rect">
            <a:avLst/>
          </a:prstGeom>
        </p:spPr>
      </p:pic>
    </p:spTree>
    <p:extLst>
      <p:ext uri="{BB962C8B-B14F-4D97-AF65-F5344CB8AC3E}">
        <p14:creationId xmlns:p14="http://schemas.microsoft.com/office/powerpoint/2010/main" val="788460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Scaling Up</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93740" y="1462432"/>
            <a:ext cx="2278260" cy="105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FFC02E-52CD-0C42-A445-029215EB59B7}"/>
              </a:ext>
            </a:extLst>
          </p:cNvPr>
          <p:cNvPicPr>
            <a:picLocks noChangeAspect="1"/>
          </p:cNvPicPr>
          <p:nvPr/>
        </p:nvPicPr>
        <p:blipFill>
          <a:blip r:embed="rId4"/>
          <a:stretch>
            <a:fillRect/>
          </a:stretch>
        </p:blipFill>
        <p:spPr>
          <a:xfrm>
            <a:off x="3770884" y="2248411"/>
            <a:ext cx="5308600" cy="3937000"/>
          </a:xfrm>
          <a:prstGeom prst="rect">
            <a:avLst/>
          </a:prstGeom>
        </p:spPr>
      </p:pic>
    </p:spTree>
    <p:extLst>
      <p:ext uri="{BB962C8B-B14F-4D97-AF65-F5344CB8AC3E}">
        <p14:creationId xmlns:p14="http://schemas.microsoft.com/office/powerpoint/2010/main" val="87764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GOTV Conundrum: Who to turn out?</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93740" y="1462432"/>
            <a:ext cx="2278260" cy="105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65C209C-77E8-2549-9BFA-FE8F1D02C3BC}"/>
              </a:ext>
            </a:extLst>
          </p:cNvPr>
          <p:cNvSpPr txBox="1"/>
          <p:nvPr/>
        </p:nvSpPr>
        <p:spPr>
          <a:xfrm>
            <a:off x="2293740" y="2772571"/>
            <a:ext cx="8201563" cy="400110"/>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Futura" panose="020B0602020204020303" pitchFamily="34" charset="-79"/>
                <a:cs typeface="Futura" panose="020B0602020204020303" pitchFamily="34" charset="-79"/>
              </a:rPr>
              <a:t>Relatively few </a:t>
            </a:r>
            <a:r>
              <a:rPr lang="en-US" sz="2000" dirty="0" err="1">
                <a:latin typeface="Futura" panose="020B0602020204020303" pitchFamily="34" charset="-79"/>
                <a:cs typeface="Futura" panose="020B0602020204020303" pitchFamily="34" charset="-79"/>
              </a:rPr>
              <a:t>ID’d</a:t>
            </a:r>
            <a:r>
              <a:rPr lang="en-US" sz="2000" dirty="0">
                <a:latin typeface="Futura" panose="020B0602020204020303" pitchFamily="34" charset="-79"/>
                <a:cs typeface="Futura" panose="020B0602020204020303" pitchFamily="34" charset="-79"/>
              </a:rPr>
              <a:t> supporters from doors</a:t>
            </a:r>
          </a:p>
        </p:txBody>
      </p:sp>
      <p:sp>
        <p:nvSpPr>
          <p:cNvPr id="7" name="TextBox 6">
            <a:extLst>
              <a:ext uri="{FF2B5EF4-FFF2-40B4-BE49-F238E27FC236}">
                <a16:creationId xmlns:a16="http://schemas.microsoft.com/office/drawing/2014/main" id="{23AAD5A8-ADED-3F43-BAA8-E3BA27CABC13}"/>
              </a:ext>
            </a:extLst>
          </p:cNvPr>
          <p:cNvSpPr txBox="1"/>
          <p:nvPr/>
        </p:nvSpPr>
        <p:spPr>
          <a:xfrm>
            <a:off x="2293740" y="3343064"/>
            <a:ext cx="8201563" cy="707886"/>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Futura" panose="020B0602020204020303" pitchFamily="34" charset="-79"/>
                <a:cs typeface="Futura" panose="020B0602020204020303" pitchFamily="34" charset="-79"/>
              </a:rPr>
              <a:t>No predictive model to discern our supporters vs. Pramila or Joe supporters</a:t>
            </a:r>
          </a:p>
        </p:txBody>
      </p:sp>
    </p:spTree>
    <p:extLst>
      <p:ext uri="{BB962C8B-B14F-4D97-AF65-F5344CB8AC3E}">
        <p14:creationId xmlns:p14="http://schemas.microsoft.com/office/powerpoint/2010/main" val="268700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GOTV test</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93740" y="1462432"/>
            <a:ext cx="2278260" cy="105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65C209C-77E8-2549-9BFA-FE8F1D02C3BC}"/>
              </a:ext>
            </a:extLst>
          </p:cNvPr>
          <p:cNvSpPr txBox="1"/>
          <p:nvPr/>
        </p:nvSpPr>
        <p:spPr>
          <a:xfrm>
            <a:off x="2293740" y="2772571"/>
            <a:ext cx="8201563" cy="707886"/>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Futura" panose="020B0602020204020303" pitchFamily="34" charset="-79"/>
                <a:cs typeface="Futura" panose="020B0602020204020303" pitchFamily="34" charset="-79"/>
              </a:rPr>
              <a:t>Called through voters who had opened emails from friends about our campaign</a:t>
            </a:r>
          </a:p>
        </p:txBody>
      </p:sp>
      <p:sp>
        <p:nvSpPr>
          <p:cNvPr id="7" name="TextBox 6">
            <a:extLst>
              <a:ext uri="{FF2B5EF4-FFF2-40B4-BE49-F238E27FC236}">
                <a16:creationId xmlns:a16="http://schemas.microsoft.com/office/drawing/2014/main" id="{23AAD5A8-ADED-3F43-BAA8-E3BA27CABC13}"/>
              </a:ext>
            </a:extLst>
          </p:cNvPr>
          <p:cNvSpPr txBox="1"/>
          <p:nvPr/>
        </p:nvSpPr>
        <p:spPr>
          <a:xfrm>
            <a:off x="2293738" y="3650840"/>
            <a:ext cx="8201563" cy="400110"/>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Futura" panose="020B0602020204020303" pitchFamily="34" charset="-79"/>
                <a:cs typeface="Futura" panose="020B0602020204020303" pitchFamily="34" charset="-79"/>
              </a:rPr>
              <a:t>Called control group of non-mapped voters</a:t>
            </a:r>
          </a:p>
        </p:txBody>
      </p:sp>
      <p:sp>
        <p:nvSpPr>
          <p:cNvPr id="12" name="TextBox 11">
            <a:extLst>
              <a:ext uri="{FF2B5EF4-FFF2-40B4-BE49-F238E27FC236}">
                <a16:creationId xmlns:a16="http://schemas.microsoft.com/office/drawing/2014/main" id="{BD57508D-C8BC-B54D-A13C-A47BD5E1A5D8}"/>
              </a:ext>
            </a:extLst>
          </p:cNvPr>
          <p:cNvSpPr txBox="1"/>
          <p:nvPr/>
        </p:nvSpPr>
        <p:spPr>
          <a:xfrm>
            <a:off x="2293738" y="4392578"/>
            <a:ext cx="8201563" cy="707886"/>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Futura" panose="020B0602020204020303" pitchFamily="34" charset="-79"/>
                <a:cs typeface="Futura" panose="020B0602020204020303" pitchFamily="34" charset="-79"/>
              </a:rPr>
              <a:t>30,000 calls , 5,600 contacts</a:t>
            </a:r>
          </a:p>
          <a:p>
            <a:pPr marL="457200" indent="-457200">
              <a:buFont typeface="Arial" panose="020B0604020202020204" pitchFamily="34" charset="0"/>
              <a:buChar char="•"/>
            </a:pPr>
            <a:endParaRPr lang="en-US" sz="2000" dirty="0">
              <a:latin typeface="Futura" panose="020B0602020204020303" pitchFamily="34" charset="-79"/>
              <a:cs typeface="Futura" panose="020B0602020204020303" pitchFamily="34" charset="-79"/>
            </a:endParaRPr>
          </a:p>
        </p:txBody>
      </p:sp>
      <p:sp>
        <p:nvSpPr>
          <p:cNvPr id="15" name="TextBox 14">
            <a:extLst>
              <a:ext uri="{FF2B5EF4-FFF2-40B4-BE49-F238E27FC236}">
                <a16:creationId xmlns:a16="http://schemas.microsoft.com/office/drawing/2014/main" id="{ABA708D0-1E06-3D45-8D7D-5B07D3B46101}"/>
              </a:ext>
            </a:extLst>
          </p:cNvPr>
          <p:cNvSpPr txBox="1"/>
          <p:nvPr/>
        </p:nvSpPr>
        <p:spPr>
          <a:xfrm>
            <a:off x="2257129" y="2201647"/>
            <a:ext cx="8201563" cy="400110"/>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Futura" panose="020B0602020204020303" pitchFamily="34" charset="-79"/>
                <a:cs typeface="Futura" panose="020B0602020204020303" pitchFamily="34" charset="-79"/>
              </a:rPr>
              <a:t>3-week voting period – time to test and adapt</a:t>
            </a:r>
          </a:p>
        </p:txBody>
      </p:sp>
    </p:spTree>
    <p:extLst>
      <p:ext uri="{BB962C8B-B14F-4D97-AF65-F5344CB8AC3E}">
        <p14:creationId xmlns:p14="http://schemas.microsoft.com/office/powerpoint/2010/main" val="321160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Control Group (4,040 voters)</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93740" y="1462432"/>
            <a:ext cx="2278260" cy="105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E7BB5D8-835E-A640-993C-A6473AC84B33}"/>
              </a:ext>
            </a:extLst>
          </p:cNvPr>
          <p:cNvPicPr>
            <a:picLocks noChangeAspect="1"/>
          </p:cNvPicPr>
          <p:nvPr/>
        </p:nvPicPr>
        <p:blipFill>
          <a:blip r:embed="rId4"/>
          <a:stretch>
            <a:fillRect/>
          </a:stretch>
        </p:blipFill>
        <p:spPr>
          <a:xfrm>
            <a:off x="3226428" y="1583371"/>
            <a:ext cx="7497963" cy="5195439"/>
          </a:xfrm>
          <a:prstGeom prst="rect">
            <a:avLst/>
          </a:prstGeom>
        </p:spPr>
      </p:pic>
    </p:spTree>
    <p:extLst>
      <p:ext uri="{BB962C8B-B14F-4D97-AF65-F5344CB8AC3E}">
        <p14:creationId xmlns:p14="http://schemas.microsoft.com/office/powerpoint/2010/main" val="1255175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9411756"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Opened Email (1,625 voters)</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93740" y="1462432"/>
            <a:ext cx="2278260" cy="105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4A0F351-F654-A74B-96DE-847C9EB055E1}"/>
              </a:ext>
            </a:extLst>
          </p:cNvPr>
          <p:cNvPicPr>
            <a:picLocks noChangeAspect="1"/>
          </p:cNvPicPr>
          <p:nvPr/>
        </p:nvPicPr>
        <p:blipFill>
          <a:blip r:embed="rId4"/>
          <a:stretch>
            <a:fillRect/>
          </a:stretch>
        </p:blipFill>
        <p:spPr>
          <a:xfrm>
            <a:off x="3273552" y="1786219"/>
            <a:ext cx="7883244" cy="5360123"/>
          </a:xfrm>
          <a:prstGeom prst="rect">
            <a:avLst/>
          </a:prstGeom>
        </p:spPr>
      </p:pic>
    </p:spTree>
    <p:extLst>
      <p:ext uri="{BB962C8B-B14F-4D97-AF65-F5344CB8AC3E}">
        <p14:creationId xmlns:p14="http://schemas.microsoft.com/office/powerpoint/2010/main" val="1068835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9411756"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Opened Email (1,625 voters)</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93740" y="1462432"/>
            <a:ext cx="2278260" cy="105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4A0F351-F654-A74B-96DE-847C9EB055E1}"/>
              </a:ext>
            </a:extLst>
          </p:cNvPr>
          <p:cNvPicPr>
            <a:picLocks noChangeAspect="1"/>
          </p:cNvPicPr>
          <p:nvPr/>
        </p:nvPicPr>
        <p:blipFill>
          <a:blip r:embed="rId4"/>
          <a:stretch>
            <a:fillRect/>
          </a:stretch>
        </p:blipFill>
        <p:spPr>
          <a:xfrm>
            <a:off x="6656832" y="2415231"/>
            <a:ext cx="3747451" cy="2548037"/>
          </a:xfrm>
          <a:prstGeom prst="rect">
            <a:avLst/>
          </a:prstGeom>
        </p:spPr>
      </p:pic>
      <p:pic>
        <p:nvPicPr>
          <p:cNvPr id="6" name="Picture 5">
            <a:extLst>
              <a:ext uri="{FF2B5EF4-FFF2-40B4-BE49-F238E27FC236}">
                <a16:creationId xmlns:a16="http://schemas.microsoft.com/office/drawing/2014/main" id="{8208C3E3-49B6-2B49-BD89-1C2ED9B9E30D}"/>
              </a:ext>
            </a:extLst>
          </p:cNvPr>
          <p:cNvPicPr>
            <a:picLocks noChangeAspect="1"/>
          </p:cNvPicPr>
          <p:nvPr/>
        </p:nvPicPr>
        <p:blipFill>
          <a:blip r:embed="rId5"/>
          <a:stretch>
            <a:fillRect/>
          </a:stretch>
        </p:blipFill>
        <p:spPr>
          <a:xfrm>
            <a:off x="2794252" y="2177486"/>
            <a:ext cx="3677281" cy="2548037"/>
          </a:xfrm>
          <a:prstGeom prst="rect">
            <a:avLst/>
          </a:prstGeom>
        </p:spPr>
      </p:pic>
      <p:sp>
        <p:nvSpPr>
          <p:cNvPr id="7" name="TextBox 6">
            <a:extLst>
              <a:ext uri="{FF2B5EF4-FFF2-40B4-BE49-F238E27FC236}">
                <a16:creationId xmlns:a16="http://schemas.microsoft.com/office/drawing/2014/main" id="{A8D921F4-9E76-A241-9177-D2105AF27ABF}"/>
              </a:ext>
            </a:extLst>
          </p:cNvPr>
          <p:cNvSpPr txBox="1"/>
          <p:nvPr/>
        </p:nvSpPr>
        <p:spPr>
          <a:xfrm>
            <a:off x="7475522" y="4988238"/>
            <a:ext cx="8201563" cy="1631216"/>
          </a:xfrm>
          <a:prstGeom prst="rect">
            <a:avLst/>
          </a:prstGeom>
          <a:noFill/>
        </p:spPr>
        <p:txBody>
          <a:bodyPr wrap="square" rtlCol="0">
            <a:spAutoFit/>
          </a:bodyPr>
          <a:lstStyle/>
          <a:p>
            <a:r>
              <a:rPr lang="en-US" sz="2000" b="1" dirty="0">
                <a:latin typeface="Futura" panose="020B0602020204020303" pitchFamily="34" charset="-79"/>
                <a:cs typeface="Futura" panose="020B0602020204020303" pitchFamily="34" charset="-79"/>
              </a:rPr>
              <a:t>+ 17% strong support</a:t>
            </a:r>
          </a:p>
          <a:p>
            <a:r>
              <a:rPr lang="en-US" sz="2000" b="1" dirty="0">
                <a:latin typeface="Futura" panose="020B0602020204020303" pitchFamily="34" charset="-79"/>
                <a:cs typeface="Futura" panose="020B0602020204020303" pitchFamily="34" charset="-79"/>
              </a:rPr>
              <a:t>- 1% weak support</a:t>
            </a:r>
          </a:p>
          <a:p>
            <a:r>
              <a:rPr lang="en-US" sz="2000" b="1" dirty="0">
                <a:latin typeface="Futura" panose="020B0602020204020303" pitchFamily="34" charset="-79"/>
                <a:cs typeface="Futura" panose="020B0602020204020303" pitchFamily="34" charset="-79"/>
              </a:rPr>
              <a:t>- 16% unsure</a:t>
            </a:r>
          </a:p>
          <a:p>
            <a:r>
              <a:rPr lang="en-US" sz="2000" b="1" dirty="0">
                <a:latin typeface="Futura" panose="020B0602020204020303" pitchFamily="34" charset="-79"/>
                <a:cs typeface="Futura" panose="020B0602020204020303" pitchFamily="34" charset="-79"/>
              </a:rPr>
              <a:t>- 2% weak oppose</a:t>
            </a:r>
          </a:p>
          <a:p>
            <a:r>
              <a:rPr lang="en-US" sz="2000" b="1" dirty="0">
                <a:latin typeface="Futura" panose="020B0602020204020303" pitchFamily="34" charset="-79"/>
                <a:cs typeface="Futura" panose="020B0602020204020303" pitchFamily="34" charset="-79"/>
              </a:rPr>
              <a:t>+2 % strong oppose</a:t>
            </a:r>
          </a:p>
        </p:txBody>
      </p:sp>
    </p:spTree>
    <p:extLst>
      <p:ext uri="{BB962C8B-B14F-4D97-AF65-F5344CB8AC3E}">
        <p14:creationId xmlns:p14="http://schemas.microsoft.com/office/powerpoint/2010/main" val="569933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GOTV – New Plan!</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93740" y="1462432"/>
            <a:ext cx="2278260" cy="105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65C209C-77E8-2549-9BFA-FE8F1D02C3BC}"/>
              </a:ext>
            </a:extLst>
          </p:cNvPr>
          <p:cNvSpPr txBox="1"/>
          <p:nvPr/>
        </p:nvSpPr>
        <p:spPr>
          <a:xfrm>
            <a:off x="2659500" y="2809147"/>
            <a:ext cx="8201563" cy="707886"/>
          </a:xfrm>
          <a:prstGeom prst="rect">
            <a:avLst/>
          </a:prstGeom>
          <a:noFill/>
        </p:spPr>
        <p:txBody>
          <a:bodyPr wrap="square" rtlCol="0">
            <a:spAutoFit/>
          </a:bodyPr>
          <a:lstStyle/>
          <a:p>
            <a:pPr marL="457200" indent="-457200">
              <a:buFont typeface="Arial" panose="020B0604020202020204" pitchFamily="34" charset="0"/>
              <a:buChar char="•"/>
            </a:pPr>
            <a:r>
              <a:rPr lang="en-US" sz="2000" b="1" dirty="0">
                <a:latin typeface="Futura" panose="020B0602020204020303" pitchFamily="34" charset="-79"/>
                <a:cs typeface="Futura" panose="020B0602020204020303" pitchFamily="34" charset="-79"/>
              </a:rPr>
              <a:t>CALL AND GOTV ALL THE VOTERS WITH RELATIONSHIPS TO OUR SUPPORTERS!</a:t>
            </a:r>
          </a:p>
        </p:txBody>
      </p:sp>
    </p:spTree>
    <p:extLst>
      <p:ext uri="{BB962C8B-B14F-4D97-AF65-F5344CB8AC3E}">
        <p14:creationId xmlns:p14="http://schemas.microsoft.com/office/powerpoint/2010/main" val="3926208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Election Night</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93740" y="1462432"/>
            <a:ext cx="2278260" cy="105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71248C8-F2E3-A54A-9187-2D403C105F7D}"/>
              </a:ext>
            </a:extLst>
          </p:cNvPr>
          <p:cNvPicPr>
            <a:picLocks noChangeAspect="1"/>
          </p:cNvPicPr>
          <p:nvPr/>
        </p:nvPicPr>
        <p:blipFill>
          <a:blip r:embed="rId4"/>
          <a:stretch>
            <a:fillRect/>
          </a:stretch>
        </p:blipFill>
        <p:spPr>
          <a:xfrm>
            <a:off x="3364992" y="1778508"/>
            <a:ext cx="6772656" cy="5079492"/>
          </a:xfrm>
          <a:prstGeom prst="rect">
            <a:avLst/>
          </a:prstGeom>
        </p:spPr>
      </p:pic>
    </p:spTree>
    <p:extLst>
      <p:ext uri="{BB962C8B-B14F-4D97-AF65-F5344CB8AC3E}">
        <p14:creationId xmlns:p14="http://schemas.microsoft.com/office/powerpoint/2010/main" val="726592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5099792" y="840673"/>
            <a:ext cx="7842937"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Plan for today</a:t>
            </a:r>
          </a:p>
        </p:txBody>
      </p:sp>
      <p:sp>
        <p:nvSpPr>
          <p:cNvPr id="7" name="TextBox 6">
            <a:extLst>
              <a:ext uri="{FF2B5EF4-FFF2-40B4-BE49-F238E27FC236}">
                <a16:creationId xmlns:a16="http://schemas.microsoft.com/office/drawing/2014/main" id="{B8A4A9A4-06DD-4D45-98F5-A752876F13C1}"/>
              </a:ext>
            </a:extLst>
          </p:cNvPr>
          <p:cNvSpPr txBox="1"/>
          <p:nvPr/>
        </p:nvSpPr>
        <p:spPr>
          <a:xfrm>
            <a:off x="3770363" y="2336953"/>
            <a:ext cx="3866406" cy="584775"/>
          </a:xfrm>
          <a:prstGeom prst="rect">
            <a:avLst/>
          </a:prstGeom>
          <a:noFill/>
        </p:spPr>
        <p:txBody>
          <a:bodyPr wrap="square" rtlCol="0">
            <a:spAutoFit/>
          </a:bodyPr>
          <a:lstStyle/>
          <a:p>
            <a:r>
              <a:rPr lang="en-US" sz="3200" dirty="0">
                <a:latin typeface="Futura Medium" panose="020B0602020204020303" pitchFamily="34" charset="-79"/>
                <a:cs typeface="Futura Medium" panose="020B0602020204020303" pitchFamily="34" charset="-79"/>
              </a:rPr>
              <a:t>Case Study</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flipV="1">
            <a:off x="5127774" y="1543520"/>
            <a:ext cx="3067515"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FB0BDFE-D067-AD47-B4F9-47FFB0401538}"/>
              </a:ext>
            </a:extLst>
          </p:cNvPr>
          <p:cNvSpPr/>
          <p:nvPr/>
        </p:nvSpPr>
        <p:spPr>
          <a:xfrm>
            <a:off x="7636769" y="2336953"/>
            <a:ext cx="3818408" cy="584775"/>
          </a:xfrm>
          <a:prstGeom prst="rect">
            <a:avLst/>
          </a:prstGeom>
        </p:spPr>
        <p:txBody>
          <a:bodyPr wrap="square">
            <a:spAutoFit/>
          </a:bodyPr>
          <a:lstStyle/>
          <a:p>
            <a:r>
              <a:rPr lang="en-US" sz="3200" dirty="0">
                <a:latin typeface="Futura Medium" panose="020B0602020204020303" pitchFamily="34" charset="-79"/>
                <a:cs typeface="Futura Medium" panose="020B0602020204020303" pitchFamily="34" charset="-79"/>
              </a:rPr>
              <a:t>Workshop</a:t>
            </a:r>
          </a:p>
        </p:txBody>
      </p:sp>
      <p:sp>
        <p:nvSpPr>
          <p:cNvPr id="19" name="TextBox 18">
            <a:extLst>
              <a:ext uri="{FF2B5EF4-FFF2-40B4-BE49-F238E27FC236}">
                <a16:creationId xmlns:a16="http://schemas.microsoft.com/office/drawing/2014/main" id="{2124C121-DAC7-0843-BD94-F529AA552450}"/>
              </a:ext>
            </a:extLst>
          </p:cNvPr>
          <p:cNvSpPr txBox="1"/>
          <p:nvPr/>
        </p:nvSpPr>
        <p:spPr>
          <a:xfrm>
            <a:off x="3770363" y="3207777"/>
            <a:ext cx="2918304" cy="1200329"/>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Using cyborg organizing to even the odds in a 2016 congressional campaign</a:t>
            </a:r>
          </a:p>
        </p:txBody>
      </p:sp>
      <p:sp>
        <p:nvSpPr>
          <p:cNvPr id="20" name="TextBox 19">
            <a:extLst>
              <a:ext uri="{FF2B5EF4-FFF2-40B4-BE49-F238E27FC236}">
                <a16:creationId xmlns:a16="http://schemas.microsoft.com/office/drawing/2014/main" id="{02144B4B-A7FD-CC44-A730-7363A3151300}"/>
              </a:ext>
            </a:extLst>
          </p:cNvPr>
          <p:cNvSpPr txBox="1"/>
          <p:nvPr/>
        </p:nvSpPr>
        <p:spPr>
          <a:xfrm>
            <a:off x="7636769" y="3265952"/>
            <a:ext cx="2918304" cy="646331"/>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Planning your own cyborg organizing program</a:t>
            </a:r>
          </a:p>
        </p:txBody>
      </p:sp>
    </p:spTree>
    <p:extLst>
      <p:ext uri="{BB962C8B-B14F-4D97-AF65-F5344CB8AC3E}">
        <p14:creationId xmlns:p14="http://schemas.microsoft.com/office/powerpoint/2010/main" val="3006068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Final Primary Results</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93740" y="1462432"/>
            <a:ext cx="2278260" cy="105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C19401D-B2DA-7F43-BC3C-57CE37386499}"/>
              </a:ext>
            </a:extLst>
          </p:cNvPr>
          <p:cNvPicPr>
            <a:picLocks noChangeAspect="1"/>
          </p:cNvPicPr>
          <p:nvPr/>
        </p:nvPicPr>
        <p:blipFill>
          <a:blip r:embed="rId4"/>
          <a:stretch>
            <a:fillRect/>
          </a:stretch>
        </p:blipFill>
        <p:spPr>
          <a:xfrm>
            <a:off x="2293740" y="1776594"/>
            <a:ext cx="9284208" cy="5081406"/>
          </a:xfrm>
          <a:prstGeom prst="rect">
            <a:avLst/>
          </a:prstGeom>
        </p:spPr>
      </p:pic>
      <p:sp>
        <p:nvSpPr>
          <p:cNvPr id="5" name="Rectangle 4">
            <a:extLst>
              <a:ext uri="{FF2B5EF4-FFF2-40B4-BE49-F238E27FC236}">
                <a16:creationId xmlns:a16="http://schemas.microsoft.com/office/drawing/2014/main" id="{147556C5-0A70-3447-A25B-AD85D0CF037C}"/>
              </a:ext>
            </a:extLst>
          </p:cNvPr>
          <p:cNvSpPr/>
          <p:nvPr/>
        </p:nvSpPr>
        <p:spPr>
          <a:xfrm>
            <a:off x="8156448" y="1776594"/>
            <a:ext cx="3421500" cy="47181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B120C9-FB69-B04B-AD3B-15027421F848}"/>
              </a:ext>
            </a:extLst>
          </p:cNvPr>
          <p:cNvSpPr/>
          <p:nvPr/>
        </p:nvSpPr>
        <p:spPr>
          <a:xfrm>
            <a:off x="8156448" y="3424771"/>
            <a:ext cx="3421500" cy="47181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637427-B285-F04D-BC60-E7F7834802A5}"/>
              </a:ext>
            </a:extLst>
          </p:cNvPr>
          <p:cNvSpPr/>
          <p:nvPr/>
        </p:nvSpPr>
        <p:spPr>
          <a:xfrm>
            <a:off x="8156448" y="5625427"/>
            <a:ext cx="3421500" cy="47181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026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General Election Strategy</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93740" y="1462432"/>
            <a:ext cx="2278260" cy="105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B6C3E40-8336-FB41-ADFD-CED699BE23F8}"/>
              </a:ext>
            </a:extLst>
          </p:cNvPr>
          <p:cNvSpPr txBox="1"/>
          <p:nvPr/>
        </p:nvSpPr>
        <p:spPr>
          <a:xfrm>
            <a:off x="2829012" y="2772571"/>
            <a:ext cx="8201563" cy="461665"/>
          </a:xfrm>
          <a:prstGeom prst="rect">
            <a:avLst/>
          </a:prstGeom>
          <a:noFill/>
        </p:spPr>
        <p:txBody>
          <a:bodyPr wrap="square" rtlCol="0">
            <a:spAutoFit/>
          </a:bodyPr>
          <a:lstStyle/>
          <a:p>
            <a:r>
              <a:rPr lang="en-US" sz="2400" dirty="0">
                <a:latin typeface="Futura" panose="020B0602020204020303" pitchFamily="34" charset="-79"/>
                <a:cs typeface="Futura" panose="020B0602020204020303" pitchFamily="34" charset="-79"/>
              </a:rPr>
              <a:t>Double down on relational organizing</a:t>
            </a:r>
          </a:p>
        </p:txBody>
      </p:sp>
      <p:sp>
        <p:nvSpPr>
          <p:cNvPr id="14" name="TextBox 13">
            <a:extLst>
              <a:ext uri="{FF2B5EF4-FFF2-40B4-BE49-F238E27FC236}">
                <a16:creationId xmlns:a16="http://schemas.microsoft.com/office/drawing/2014/main" id="{8457D2FF-57A8-1840-A17C-F419D1A883BE}"/>
              </a:ext>
            </a:extLst>
          </p:cNvPr>
          <p:cNvSpPr txBox="1"/>
          <p:nvPr/>
        </p:nvSpPr>
        <p:spPr>
          <a:xfrm>
            <a:off x="2829011" y="3549999"/>
            <a:ext cx="8201563" cy="461665"/>
          </a:xfrm>
          <a:prstGeom prst="rect">
            <a:avLst/>
          </a:prstGeom>
          <a:noFill/>
        </p:spPr>
        <p:txBody>
          <a:bodyPr wrap="square" rtlCol="0">
            <a:spAutoFit/>
          </a:bodyPr>
          <a:lstStyle/>
          <a:p>
            <a:r>
              <a:rPr lang="en-US" sz="2400" dirty="0">
                <a:latin typeface="Futura" panose="020B0602020204020303" pitchFamily="34" charset="-79"/>
                <a:cs typeface="Futura" panose="020B0602020204020303" pitchFamily="34" charset="-79"/>
              </a:rPr>
              <a:t>Extend the ladder of engagement</a:t>
            </a:r>
          </a:p>
        </p:txBody>
      </p:sp>
    </p:spTree>
    <p:extLst>
      <p:ext uri="{BB962C8B-B14F-4D97-AF65-F5344CB8AC3E}">
        <p14:creationId xmlns:p14="http://schemas.microsoft.com/office/powerpoint/2010/main" val="95693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Engagement Ladder: Influencers</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93740" y="1462432"/>
            <a:ext cx="2278260" cy="105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9" name="Picture 3" descr="https://lh3.googleusercontent.com/Oxr6SKZcEDGPDkoe9dPFOuN1Gs67O-rhrgbCDI_dnSYCzJYHptvGt6QdpoF7PDdjiNhkhd74kIEUAiEyP7yjsoZlcAw24PCXq0FIjaPNCoeE6UDmhZ547kGVTTURNJnnfwjZsXoFZUc">
            <a:extLst>
              <a:ext uri="{FF2B5EF4-FFF2-40B4-BE49-F238E27FC236}">
                <a16:creationId xmlns:a16="http://schemas.microsoft.com/office/drawing/2014/main" id="{2A0E6BE5-6852-554A-BCF1-6D7C9DE05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0806" y="2052266"/>
            <a:ext cx="6944610" cy="4403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157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Engagement Ladder: Influencers</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93740" y="1462432"/>
            <a:ext cx="2278260" cy="105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s://lh4.googleusercontent.com/X2nNmFEDFv5Y9wQ2vkqL1_l3l_3ZtcwjdLv23N-dy3JjNAeCC2Ab-HfeEvwMSTX1Cg89-sJRC5B5tQp90JpBteOqkHEs90_o_Lebt7rhHTKLA5SQOMpYfC6g-PTVAkUcAJKKWjGu5VY">
            <a:extLst>
              <a:ext uri="{FF2B5EF4-FFF2-40B4-BE49-F238E27FC236}">
                <a16:creationId xmlns:a16="http://schemas.microsoft.com/office/drawing/2014/main" id="{9FDAF98C-E546-B44F-9A12-E95F76AF18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687" y="1829506"/>
            <a:ext cx="6805305" cy="502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928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Influencers in Target Precincts</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93740" y="1462432"/>
            <a:ext cx="2278260" cy="105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lh5.googleusercontent.com/vl4RBTOVffOgAT2dBPmmwoeX6I1qBV4ii8q5uYFKr1YKV4GgiPlkCH3v2acPKrrfDg6aqb_IHib6LMS7XzQ8AX7IYkfAFBKGvnhZzK6TMmYOGywcz-I4OZSDUDtMaqQFpaf_3mwQrKo">
            <a:extLst>
              <a:ext uri="{FF2B5EF4-FFF2-40B4-BE49-F238E27FC236}">
                <a16:creationId xmlns:a16="http://schemas.microsoft.com/office/drawing/2014/main" id="{0DB68364-A325-714D-9599-D0ADAB287B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3740" y="1804337"/>
            <a:ext cx="7043848" cy="490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290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9191024"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Building an influencer-recruiting team</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93740" y="1462432"/>
            <a:ext cx="2278260" cy="105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E9BEB094-046E-7D47-94E9-49514A597247}"/>
              </a:ext>
            </a:extLst>
          </p:cNvPr>
          <p:cNvGraphicFramePr>
            <a:graphicFrameLocks noGrp="1"/>
          </p:cNvGraphicFramePr>
          <p:nvPr>
            <p:extLst>
              <p:ext uri="{D42A27DB-BD31-4B8C-83A1-F6EECF244321}">
                <p14:modId xmlns:p14="http://schemas.microsoft.com/office/powerpoint/2010/main" val="1568152782"/>
              </p:ext>
            </p:extLst>
          </p:nvPr>
        </p:nvGraphicFramePr>
        <p:xfrm>
          <a:off x="2293740" y="2496572"/>
          <a:ext cx="8128000" cy="196970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36019349"/>
                    </a:ext>
                  </a:extLst>
                </a:gridCol>
                <a:gridCol w="4064000">
                  <a:extLst>
                    <a:ext uri="{9D8B030D-6E8A-4147-A177-3AD203B41FA5}">
                      <a16:colId xmlns:a16="http://schemas.microsoft.com/office/drawing/2014/main" val="542485680"/>
                    </a:ext>
                  </a:extLst>
                </a:gridCol>
              </a:tblGrid>
              <a:tr h="486349">
                <a:tc>
                  <a:txBody>
                    <a:bodyPr/>
                    <a:lstStyle/>
                    <a:p>
                      <a:r>
                        <a:rPr lang="en-US" dirty="0"/>
                        <a:t>Name</a:t>
                      </a:r>
                    </a:p>
                  </a:txBody>
                  <a:tcPr/>
                </a:tc>
                <a:tc>
                  <a:txBody>
                    <a:bodyPr/>
                    <a:lstStyle/>
                    <a:p>
                      <a:r>
                        <a:rPr lang="en-US" dirty="0"/>
                        <a:t>Number of Influencers They Know</a:t>
                      </a:r>
                    </a:p>
                  </a:txBody>
                  <a:tcPr/>
                </a:tc>
                <a:extLst>
                  <a:ext uri="{0D108BD9-81ED-4DB2-BD59-A6C34878D82A}">
                    <a16:rowId xmlns:a16="http://schemas.microsoft.com/office/drawing/2014/main" val="3455009124"/>
                  </a:ext>
                </a:extLst>
              </a:tr>
              <a:tr h="370840">
                <a:tc>
                  <a:txBody>
                    <a:bodyPr/>
                    <a:lstStyle/>
                    <a:p>
                      <a:r>
                        <a:rPr lang="en-US" dirty="0"/>
                        <a:t>Ricardo A.</a:t>
                      </a:r>
                    </a:p>
                  </a:txBody>
                  <a:tcPr/>
                </a:tc>
                <a:tc>
                  <a:txBody>
                    <a:bodyPr/>
                    <a:lstStyle/>
                    <a:p>
                      <a:r>
                        <a:rPr lang="en-US" dirty="0"/>
                        <a:t>24</a:t>
                      </a:r>
                    </a:p>
                  </a:txBody>
                  <a:tcPr/>
                </a:tc>
                <a:extLst>
                  <a:ext uri="{0D108BD9-81ED-4DB2-BD59-A6C34878D82A}">
                    <a16:rowId xmlns:a16="http://schemas.microsoft.com/office/drawing/2014/main" val="1364601347"/>
                  </a:ext>
                </a:extLst>
              </a:tr>
              <a:tr h="370840">
                <a:tc>
                  <a:txBody>
                    <a:bodyPr/>
                    <a:lstStyle/>
                    <a:p>
                      <a:r>
                        <a:rPr lang="en-US" dirty="0"/>
                        <a:t>Suzie L.</a:t>
                      </a:r>
                    </a:p>
                  </a:txBody>
                  <a:tcPr/>
                </a:tc>
                <a:tc>
                  <a:txBody>
                    <a:bodyPr/>
                    <a:lstStyle/>
                    <a:p>
                      <a:r>
                        <a:rPr lang="en-US" dirty="0"/>
                        <a:t>16</a:t>
                      </a:r>
                    </a:p>
                  </a:txBody>
                  <a:tcPr/>
                </a:tc>
                <a:extLst>
                  <a:ext uri="{0D108BD9-81ED-4DB2-BD59-A6C34878D82A}">
                    <a16:rowId xmlns:a16="http://schemas.microsoft.com/office/drawing/2014/main" val="2047331767"/>
                  </a:ext>
                </a:extLst>
              </a:tr>
              <a:tr h="370840">
                <a:tc>
                  <a:txBody>
                    <a:bodyPr/>
                    <a:lstStyle/>
                    <a:p>
                      <a:r>
                        <a:rPr lang="en-US" dirty="0"/>
                        <a:t>Mackenzie F.</a:t>
                      </a:r>
                    </a:p>
                  </a:txBody>
                  <a:tcPr/>
                </a:tc>
                <a:tc>
                  <a:txBody>
                    <a:bodyPr/>
                    <a:lstStyle/>
                    <a:p>
                      <a:r>
                        <a:rPr lang="en-US" dirty="0"/>
                        <a:t>8</a:t>
                      </a:r>
                    </a:p>
                  </a:txBody>
                  <a:tcPr/>
                </a:tc>
                <a:extLst>
                  <a:ext uri="{0D108BD9-81ED-4DB2-BD59-A6C34878D82A}">
                    <a16:rowId xmlns:a16="http://schemas.microsoft.com/office/drawing/2014/main" val="2692823319"/>
                  </a:ext>
                </a:extLst>
              </a:tr>
              <a:tr h="370840">
                <a:tc>
                  <a:txBody>
                    <a:bodyPr/>
                    <a:lstStyle/>
                    <a:p>
                      <a:r>
                        <a:rPr lang="en-US" dirty="0"/>
                        <a:t>Amir B.</a:t>
                      </a:r>
                    </a:p>
                  </a:txBody>
                  <a:tcPr/>
                </a:tc>
                <a:tc>
                  <a:txBody>
                    <a:bodyPr/>
                    <a:lstStyle/>
                    <a:p>
                      <a:r>
                        <a:rPr lang="en-US" dirty="0"/>
                        <a:t>7</a:t>
                      </a:r>
                    </a:p>
                  </a:txBody>
                  <a:tcPr/>
                </a:tc>
                <a:extLst>
                  <a:ext uri="{0D108BD9-81ED-4DB2-BD59-A6C34878D82A}">
                    <a16:rowId xmlns:a16="http://schemas.microsoft.com/office/drawing/2014/main" val="2955258657"/>
                  </a:ext>
                </a:extLst>
              </a:tr>
            </a:tbl>
          </a:graphicData>
        </a:graphic>
      </p:graphicFrame>
    </p:spTree>
    <p:extLst>
      <p:ext uri="{BB962C8B-B14F-4D97-AF65-F5344CB8AC3E}">
        <p14:creationId xmlns:p14="http://schemas.microsoft.com/office/powerpoint/2010/main" val="1819074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9191024"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Adding a step to the engagement ladder</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93740" y="1462432"/>
            <a:ext cx="2278260" cy="105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5153388-CDE3-2749-A063-A5542757AC8D}"/>
              </a:ext>
            </a:extLst>
          </p:cNvPr>
          <p:cNvPicPr>
            <a:picLocks noChangeAspect="1"/>
          </p:cNvPicPr>
          <p:nvPr/>
        </p:nvPicPr>
        <p:blipFill>
          <a:blip r:embed="rId4"/>
          <a:stretch>
            <a:fillRect/>
          </a:stretch>
        </p:blipFill>
        <p:spPr>
          <a:xfrm>
            <a:off x="1930400" y="1446503"/>
            <a:ext cx="6548240" cy="4798974"/>
          </a:xfrm>
          <a:prstGeom prst="rect">
            <a:avLst/>
          </a:prstGeom>
        </p:spPr>
      </p:pic>
      <p:pic>
        <p:nvPicPr>
          <p:cNvPr id="7" name="Picture 6">
            <a:extLst>
              <a:ext uri="{FF2B5EF4-FFF2-40B4-BE49-F238E27FC236}">
                <a16:creationId xmlns:a16="http://schemas.microsoft.com/office/drawing/2014/main" id="{C989F4C4-5014-4349-A09A-1E0CE034567D}"/>
              </a:ext>
            </a:extLst>
          </p:cNvPr>
          <p:cNvPicPr>
            <a:picLocks noChangeAspect="1"/>
          </p:cNvPicPr>
          <p:nvPr/>
        </p:nvPicPr>
        <p:blipFill>
          <a:blip r:embed="rId4"/>
          <a:stretch>
            <a:fillRect/>
          </a:stretch>
        </p:blipFill>
        <p:spPr>
          <a:xfrm>
            <a:off x="2065867" y="1583371"/>
            <a:ext cx="6548240" cy="4798974"/>
          </a:xfrm>
          <a:prstGeom prst="rect">
            <a:avLst/>
          </a:prstGeom>
        </p:spPr>
      </p:pic>
    </p:spTree>
    <p:extLst>
      <p:ext uri="{BB962C8B-B14F-4D97-AF65-F5344CB8AC3E}">
        <p14:creationId xmlns:p14="http://schemas.microsoft.com/office/powerpoint/2010/main" val="1269257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9191024"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Election Night</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3923806" y="-538992"/>
            <a:ext cx="1307411"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C5CEB86-9CE8-D94D-B082-8B97B4E6D046}"/>
              </a:ext>
            </a:extLst>
          </p:cNvPr>
          <p:cNvPicPr>
            <a:picLocks noChangeAspect="1"/>
          </p:cNvPicPr>
          <p:nvPr/>
        </p:nvPicPr>
        <p:blipFill>
          <a:blip r:embed="rId4"/>
          <a:stretch>
            <a:fillRect/>
          </a:stretch>
        </p:blipFill>
        <p:spPr>
          <a:xfrm>
            <a:off x="2213537" y="1537158"/>
            <a:ext cx="4727947" cy="3248783"/>
          </a:xfrm>
          <a:prstGeom prst="rect">
            <a:avLst/>
          </a:prstGeom>
        </p:spPr>
      </p:pic>
      <p:pic>
        <p:nvPicPr>
          <p:cNvPr id="7" name="Picture 6">
            <a:extLst>
              <a:ext uri="{FF2B5EF4-FFF2-40B4-BE49-F238E27FC236}">
                <a16:creationId xmlns:a16="http://schemas.microsoft.com/office/drawing/2014/main" id="{EAC691BF-1304-3B4C-B567-54CA4FBAD053}"/>
              </a:ext>
            </a:extLst>
          </p:cNvPr>
          <p:cNvPicPr>
            <a:picLocks noChangeAspect="1"/>
          </p:cNvPicPr>
          <p:nvPr/>
        </p:nvPicPr>
        <p:blipFill>
          <a:blip r:embed="rId5"/>
          <a:stretch>
            <a:fillRect/>
          </a:stretch>
        </p:blipFill>
        <p:spPr>
          <a:xfrm>
            <a:off x="2213537" y="4770167"/>
            <a:ext cx="7963393" cy="2087833"/>
          </a:xfrm>
          <a:prstGeom prst="rect">
            <a:avLst/>
          </a:prstGeom>
        </p:spPr>
      </p:pic>
    </p:spTree>
    <p:extLst>
      <p:ext uri="{BB962C8B-B14F-4D97-AF65-F5344CB8AC3E}">
        <p14:creationId xmlns:p14="http://schemas.microsoft.com/office/powerpoint/2010/main" val="835919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9191024"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Lessons Learned from Offline to Online</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93740" y="1462432"/>
            <a:ext cx="2278260" cy="105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3B8DBF4-8352-9743-B48E-3A15C6A06544}"/>
              </a:ext>
            </a:extLst>
          </p:cNvPr>
          <p:cNvSpPr txBox="1"/>
          <p:nvPr/>
        </p:nvSpPr>
        <p:spPr>
          <a:xfrm>
            <a:off x="3083441" y="2248411"/>
            <a:ext cx="7634177"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utura Medium" panose="020B0602020204020303" pitchFamily="34" charset="-79"/>
                <a:cs typeface="Futura Medium" panose="020B0602020204020303" pitchFamily="34" charset="-79"/>
              </a:rPr>
              <a:t>Meet your best supporters where they are, and get them into an environment where they’re willing to do more</a:t>
            </a:r>
          </a:p>
        </p:txBody>
      </p:sp>
      <p:sp>
        <p:nvSpPr>
          <p:cNvPr id="7" name="TextBox 6">
            <a:extLst>
              <a:ext uri="{FF2B5EF4-FFF2-40B4-BE49-F238E27FC236}">
                <a16:creationId xmlns:a16="http://schemas.microsoft.com/office/drawing/2014/main" id="{C46E894B-C78C-CD42-A61C-82656671FB9B}"/>
              </a:ext>
            </a:extLst>
          </p:cNvPr>
          <p:cNvSpPr txBox="1"/>
          <p:nvPr/>
        </p:nvSpPr>
        <p:spPr>
          <a:xfrm>
            <a:off x="3083441" y="3111030"/>
            <a:ext cx="7634177"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utura Medium" panose="020B0602020204020303" pitchFamily="34" charset="-79"/>
                <a:cs typeface="Futura Medium" panose="020B0602020204020303" pitchFamily="34" charset="-79"/>
              </a:rPr>
              <a:t>Assess your supporters’ strengths, and plan program that uses them</a:t>
            </a:r>
          </a:p>
        </p:txBody>
      </p:sp>
      <p:sp>
        <p:nvSpPr>
          <p:cNvPr id="11" name="TextBox 10">
            <a:extLst>
              <a:ext uri="{FF2B5EF4-FFF2-40B4-BE49-F238E27FC236}">
                <a16:creationId xmlns:a16="http://schemas.microsoft.com/office/drawing/2014/main" id="{9720B924-55BE-D246-87C0-48AACA2DFC36}"/>
              </a:ext>
            </a:extLst>
          </p:cNvPr>
          <p:cNvSpPr txBox="1"/>
          <p:nvPr/>
        </p:nvSpPr>
        <p:spPr>
          <a:xfrm>
            <a:off x="3083441" y="3696650"/>
            <a:ext cx="7634177"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utura Medium" panose="020B0602020204020303" pitchFamily="34" charset="-79"/>
                <a:cs typeface="Futura Medium" panose="020B0602020204020303" pitchFamily="34" charset="-79"/>
              </a:rPr>
              <a:t>Use digital tools to help supporters successfully deploy their strengths, or make up for weaknesses</a:t>
            </a:r>
          </a:p>
        </p:txBody>
      </p:sp>
      <p:sp>
        <p:nvSpPr>
          <p:cNvPr id="12" name="TextBox 11">
            <a:extLst>
              <a:ext uri="{FF2B5EF4-FFF2-40B4-BE49-F238E27FC236}">
                <a16:creationId xmlns:a16="http://schemas.microsoft.com/office/drawing/2014/main" id="{8A1C4FFA-EF56-EC46-8C83-A1716838BEE8}"/>
              </a:ext>
            </a:extLst>
          </p:cNvPr>
          <p:cNvSpPr txBox="1"/>
          <p:nvPr/>
        </p:nvSpPr>
        <p:spPr>
          <a:xfrm>
            <a:off x="3083441" y="4559269"/>
            <a:ext cx="7634177"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utura Medium" panose="020B0602020204020303" pitchFamily="34" charset="-79"/>
                <a:cs typeface="Futura Medium" panose="020B0602020204020303" pitchFamily="34" charset="-79"/>
              </a:rPr>
              <a:t>Organize volunteers as whole people, with a social network and abilities to engage people they know</a:t>
            </a:r>
          </a:p>
        </p:txBody>
      </p:sp>
    </p:spTree>
    <p:extLst>
      <p:ext uri="{BB962C8B-B14F-4D97-AF65-F5344CB8AC3E}">
        <p14:creationId xmlns:p14="http://schemas.microsoft.com/office/powerpoint/2010/main" val="1909481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5588231" y="2839383"/>
            <a:ext cx="9191024"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Questions?</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5717423" y="3440087"/>
            <a:ext cx="2278260" cy="105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334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4213596" y="773288"/>
            <a:ext cx="5012267"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What is a cyborg?</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4876799" y="1603278"/>
            <a:ext cx="2523067" cy="123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27EEC17-7B6C-C949-AD6F-0942319C0BD7}"/>
              </a:ext>
            </a:extLst>
          </p:cNvPr>
          <p:cNvPicPr>
            <a:picLocks noChangeAspect="1"/>
          </p:cNvPicPr>
          <p:nvPr/>
        </p:nvPicPr>
        <p:blipFill>
          <a:blip r:embed="rId4"/>
          <a:stretch>
            <a:fillRect/>
          </a:stretch>
        </p:blipFill>
        <p:spPr>
          <a:xfrm>
            <a:off x="2175932" y="1972465"/>
            <a:ext cx="7924800" cy="3956332"/>
          </a:xfrm>
          <a:prstGeom prst="rect">
            <a:avLst/>
          </a:prstGeom>
        </p:spPr>
      </p:pic>
      <p:sp>
        <p:nvSpPr>
          <p:cNvPr id="5" name="Rectangle 4">
            <a:extLst>
              <a:ext uri="{FF2B5EF4-FFF2-40B4-BE49-F238E27FC236}">
                <a16:creationId xmlns:a16="http://schemas.microsoft.com/office/drawing/2014/main" id="{80116829-1C21-164B-B7FF-70A1F3FBBA6C}"/>
              </a:ext>
            </a:extLst>
          </p:cNvPr>
          <p:cNvSpPr/>
          <p:nvPr/>
        </p:nvSpPr>
        <p:spPr>
          <a:xfrm>
            <a:off x="6913169" y="4637504"/>
            <a:ext cx="2489201" cy="186266"/>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C34FA3-C020-714A-B7DA-6DDAC4FAFF09}"/>
              </a:ext>
            </a:extLst>
          </p:cNvPr>
          <p:cNvSpPr/>
          <p:nvPr/>
        </p:nvSpPr>
        <p:spPr>
          <a:xfrm>
            <a:off x="2491385" y="4803264"/>
            <a:ext cx="2675467" cy="220134"/>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90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858930" y="823377"/>
            <a:ext cx="7842937"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What we’re talking about today</a:t>
            </a:r>
          </a:p>
        </p:txBody>
      </p:sp>
      <p:sp>
        <p:nvSpPr>
          <p:cNvPr id="7" name="TextBox 6">
            <a:extLst>
              <a:ext uri="{FF2B5EF4-FFF2-40B4-BE49-F238E27FC236}">
                <a16:creationId xmlns:a16="http://schemas.microsoft.com/office/drawing/2014/main" id="{B8A4A9A4-06DD-4D45-98F5-A752876F13C1}"/>
              </a:ext>
            </a:extLst>
          </p:cNvPr>
          <p:cNvSpPr txBox="1"/>
          <p:nvPr/>
        </p:nvSpPr>
        <p:spPr>
          <a:xfrm>
            <a:off x="2711971" y="3095466"/>
            <a:ext cx="3866406" cy="584775"/>
          </a:xfrm>
          <a:prstGeom prst="rect">
            <a:avLst/>
          </a:prstGeom>
          <a:noFill/>
        </p:spPr>
        <p:txBody>
          <a:bodyPr wrap="square" rtlCol="0">
            <a:spAutoFit/>
          </a:bodyPr>
          <a:lstStyle/>
          <a:p>
            <a:r>
              <a:rPr lang="en-US" sz="3200" dirty="0">
                <a:latin typeface="Futura Medium" panose="020B0602020204020303" pitchFamily="34" charset="-79"/>
                <a:cs typeface="Futura Medium" panose="020B0602020204020303" pitchFamily="34" charset="-79"/>
              </a:rPr>
              <a:t>“Online </a:t>
            </a:r>
            <a:r>
              <a:rPr lang="en-US" sz="3200" dirty="0">
                <a:latin typeface="Futura Medium" panose="020B0602020204020303" pitchFamily="34" charset="-79"/>
                <a:cs typeface="Futura Medium" panose="020B0602020204020303" pitchFamily="34" charset="-79"/>
                <a:sym typeface="Wingdings" pitchFamily="2" charset="2"/>
              </a:rPr>
              <a:t>to Offline”</a:t>
            </a:r>
            <a:endParaRPr lang="en-US" sz="3200" dirty="0">
              <a:latin typeface="Futura Medium" panose="020B0602020204020303" pitchFamily="34" charset="-79"/>
              <a:cs typeface="Futura Medium" panose="020B0602020204020303" pitchFamily="34" charset="-79"/>
            </a:endParaRP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3194571" y="1571943"/>
            <a:ext cx="6993467" cy="10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FB0BDFE-D067-AD47-B4F9-47FFB0401538}"/>
              </a:ext>
            </a:extLst>
          </p:cNvPr>
          <p:cNvSpPr/>
          <p:nvPr/>
        </p:nvSpPr>
        <p:spPr>
          <a:xfrm>
            <a:off x="7416635" y="3095466"/>
            <a:ext cx="3818408" cy="584775"/>
          </a:xfrm>
          <a:prstGeom prst="rect">
            <a:avLst/>
          </a:prstGeom>
        </p:spPr>
        <p:txBody>
          <a:bodyPr wrap="square">
            <a:spAutoFit/>
          </a:bodyPr>
          <a:lstStyle/>
          <a:p>
            <a:r>
              <a:rPr lang="en-US" sz="3200" dirty="0">
                <a:latin typeface="Futura Medium" panose="020B0602020204020303" pitchFamily="34" charset="-79"/>
                <a:cs typeface="Futura Medium" panose="020B0602020204020303" pitchFamily="34" charset="-79"/>
              </a:rPr>
              <a:t>Online </a:t>
            </a:r>
            <a:r>
              <a:rPr lang="en-US" sz="3200" dirty="0">
                <a:latin typeface="Futura Medium" panose="020B0602020204020303" pitchFamily="34" charset="-79"/>
                <a:cs typeface="Futura Medium" panose="020B0602020204020303" pitchFamily="34" charset="-79"/>
                <a:sym typeface="Wingdings" pitchFamily="2" charset="2"/>
              </a:rPr>
              <a:t>+ Offline</a:t>
            </a:r>
            <a:endParaRPr lang="en-US" sz="3200" dirty="0">
              <a:latin typeface="Futura Medium" panose="020B0602020204020303" pitchFamily="34" charset="-79"/>
              <a:cs typeface="Futura Medium" panose="020B0602020204020303" pitchFamily="34" charset="-79"/>
            </a:endParaRPr>
          </a:p>
        </p:txBody>
      </p:sp>
      <p:sp>
        <p:nvSpPr>
          <p:cNvPr id="15" name="TextBox 14">
            <a:extLst>
              <a:ext uri="{FF2B5EF4-FFF2-40B4-BE49-F238E27FC236}">
                <a16:creationId xmlns:a16="http://schemas.microsoft.com/office/drawing/2014/main" id="{78699738-AADA-A94A-8D42-AF344551B4FF}"/>
              </a:ext>
            </a:extLst>
          </p:cNvPr>
          <p:cNvSpPr txBox="1"/>
          <p:nvPr/>
        </p:nvSpPr>
        <p:spPr>
          <a:xfrm>
            <a:off x="2711971" y="3936394"/>
            <a:ext cx="3299362" cy="2585323"/>
          </a:xfrm>
          <a:prstGeom prst="rect">
            <a:avLst/>
          </a:prstGeom>
          <a:noFill/>
        </p:spPr>
        <p:txBody>
          <a:bodyPr wrap="square" rtlCol="0">
            <a:spAutoFit/>
          </a:bodyPr>
          <a:lstStyle/>
          <a:p>
            <a:pPr marL="457200" indent="-457200">
              <a:buFont typeface="Arial" panose="020B0604020202020204" pitchFamily="34" charset="0"/>
              <a:buChar char="•"/>
            </a:pPr>
            <a:r>
              <a:rPr lang="en-US" dirty="0">
                <a:latin typeface="Futura Medium" panose="020B0602020204020303" pitchFamily="34" charset="-79"/>
                <a:cs typeface="Futura Medium" panose="020B0602020204020303" pitchFamily="34" charset="-79"/>
              </a:rPr>
              <a:t>Treats digital as </a:t>
            </a:r>
            <a:r>
              <a:rPr lang="en-US" dirty="0" err="1">
                <a:latin typeface="Futura Medium" panose="020B0602020204020303" pitchFamily="34" charset="-79"/>
                <a:cs typeface="Futura Medium" panose="020B0602020204020303" pitchFamily="34" charset="-79"/>
              </a:rPr>
              <a:t>comms</a:t>
            </a:r>
            <a:r>
              <a:rPr lang="en-US" dirty="0">
                <a:latin typeface="Futura Medium" panose="020B0602020204020303" pitchFamily="34" charset="-79"/>
                <a:cs typeface="Futura Medium" panose="020B0602020204020303" pitchFamily="34" charset="-79"/>
              </a:rPr>
              <a:t> – broadcast tool </a:t>
            </a:r>
          </a:p>
          <a:p>
            <a:pPr marL="457200" indent="-457200">
              <a:buFont typeface="Arial" panose="020B0604020202020204" pitchFamily="34" charset="0"/>
              <a:buChar char="•"/>
            </a:pPr>
            <a:endParaRPr lang="en-US" dirty="0">
              <a:latin typeface="Futura Medium" panose="020B0602020204020303" pitchFamily="34" charset="-79"/>
              <a:cs typeface="Futura Medium" panose="020B0602020204020303" pitchFamily="34" charset="-79"/>
            </a:endParaRPr>
          </a:p>
          <a:p>
            <a:pPr marL="457200" indent="-457200">
              <a:buFont typeface="Arial" panose="020B0604020202020204" pitchFamily="34" charset="0"/>
              <a:buChar char="•"/>
            </a:pPr>
            <a:r>
              <a:rPr lang="en-US" dirty="0">
                <a:latin typeface="Futura Medium" panose="020B0602020204020303" pitchFamily="34" charset="-79"/>
                <a:cs typeface="Futura Medium" panose="020B0602020204020303" pitchFamily="34" charset="-79"/>
              </a:rPr>
              <a:t>Limits supporters to liking and sharing – shallow engagement</a:t>
            </a:r>
          </a:p>
          <a:p>
            <a:pPr marL="457200" indent="-457200">
              <a:buFont typeface="Arial" panose="020B0604020202020204" pitchFamily="34" charset="0"/>
              <a:buChar char="•"/>
            </a:pPr>
            <a:endParaRPr lang="en-US" dirty="0">
              <a:latin typeface="Futura Medium" panose="020B0602020204020303" pitchFamily="34" charset="-79"/>
              <a:cs typeface="Futura Medium" panose="020B0602020204020303" pitchFamily="34" charset="-79"/>
            </a:endParaRPr>
          </a:p>
          <a:p>
            <a:pPr marL="457200" indent="-457200">
              <a:buFont typeface="Arial" panose="020B0604020202020204" pitchFamily="34" charset="0"/>
              <a:buChar char="•"/>
            </a:pPr>
            <a:r>
              <a:rPr lang="en-US" dirty="0">
                <a:latin typeface="Futura Medium" panose="020B0602020204020303" pitchFamily="34" charset="-79"/>
                <a:cs typeface="Futura Medium" panose="020B0602020204020303" pitchFamily="34" charset="-79"/>
              </a:rPr>
              <a:t>Supporters have limited ownership over strategy</a:t>
            </a:r>
          </a:p>
        </p:txBody>
      </p:sp>
      <p:sp>
        <p:nvSpPr>
          <p:cNvPr id="18" name="TextBox 17">
            <a:extLst>
              <a:ext uri="{FF2B5EF4-FFF2-40B4-BE49-F238E27FC236}">
                <a16:creationId xmlns:a16="http://schemas.microsoft.com/office/drawing/2014/main" id="{F99E0638-1B98-5E41-AFF0-A69F39A0BEFE}"/>
              </a:ext>
            </a:extLst>
          </p:cNvPr>
          <p:cNvSpPr txBox="1"/>
          <p:nvPr/>
        </p:nvSpPr>
        <p:spPr>
          <a:xfrm>
            <a:off x="7095122" y="3936394"/>
            <a:ext cx="3801477" cy="2862322"/>
          </a:xfrm>
          <a:prstGeom prst="rect">
            <a:avLst/>
          </a:prstGeom>
          <a:noFill/>
        </p:spPr>
        <p:txBody>
          <a:bodyPr wrap="square" rtlCol="0">
            <a:spAutoFit/>
          </a:bodyPr>
          <a:lstStyle/>
          <a:p>
            <a:pPr marL="457200" indent="-457200">
              <a:buFont typeface="Arial" panose="020B0604020202020204" pitchFamily="34" charset="0"/>
              <a:buChar char="•"/>
            </a:pPr>
            <a:r>
              <a:rPr lang="en-US" dirty="0">
                <a:latin typeface="Futura Medium" panose="020B0602020204020303" pitchFamily="34" charset="-79"/>
                <a:cs typeface="Futura Medium" panose="020B0602020204020303" pitchFamily="34" charset="-79"/>
              </a:rPr>
              <a:t>Treats digital as tool to make your supporters more effective</a:t>
            </a:r>
          </a:p>
          <a:p>
            <a:pPr marL="457200" indent="-457200">
              <a:buFont typeface="Arial" panose="020B0604020202020204" pitchFamily="34" charset="0"/>
              <a:buChar char="•"/>
            </a:pPr>
            <a:endParaRPr lang="en-US" dirty="0">
              <a:latin typeface="Futura Medium" panose="020B0602020204020303" pitchFamily="34" charset="-79"/>
              <a:cs typeface="Futura Medium" panose="020B0602020204020303" pitchFamily="34" charset="-79"/>
            </a:endParaRPr>
          </a:p>
          <a:p>
            <a:pPr marL="457200" indent="-457200">
              <a:buFont typeface="Arial" panose="020B0604020202020204" pitchFamily="34" charset="0"/>
              <a:buChar char="•"/>
            </a:pPr>
            <a:r>
              <a:rPr lang="en-US" dirty="0">
                <a:latin typeface="Futura Medium" panose="020B0602020204020303" pitchFamily="34" charset="-79"/>
                <a:cs typeface="Futura Medium" panose="020B0602020204020303" pitchFamily="34" charset="-79"/>
              </a:rPr>
              <a:t>Deeper engagement from inspiring setting</a:t>
            </a:r>
          </a:p>
          <a:p>
            <a:pPr marL="457200" indent="-457200">
              <a:buFont typeface="Arial" panose="020B0604020202020204" pitchFamily="34" charset="0"/>
              <a:buChar char="•"/>
            </a:pPr>
            <a:endParaRPr lang="en-US" dirty="0">
              <a:latin typeface="Futura Medium" panose="020B0602020204020303" pitchFamily="34" charset="-79"/>
              <a:cs typeface="Futura Medium" panose="020B0602020204020303" pitchFamily="34" charset="-79"/>
            </a:endParaRPr>
          </a:p>
          <a:p>
            <a:pPr marL="457200" indent="-457200">
              <a:buFont typeface="Arial" panose="020B0604020202020204" pitchFamily="34" charset="0"/>
              <a:buChar char="•"/>
            </a:pPr>
            <a:r>
              <a:rPr lang="en-US" dirty="0">
                <a:latin typeface="Futura Medium" panose="020B0602020204020303" pitchFamily="34" charset="-79"/>
                <a:cs typeface="Futura Medium" panose="020B0602020204020303" pitchFamily="34" charset="-79"/>
              </a:rPr>
              <a:t>Gives supporters more ownership over message and strategy</a:t>
            </a:r>
          </a:p>
        </p:txBody>
      </p:sp>
    </p:spTree>
    <p:extLst>
      <p:ext uri="{BB962C8B-B14F-4D97-AF65-F5344CB8AC3E}">
        <p14:creationId xmlns:p14="http://schemas.microsoft.com/office/powerpoint/2010/main" val="412445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p:bldP spid="1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3076038" y="494725"/>
            <a:ext cx="8201563" cy="1077218"/>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Case Study: </a:t>
            </a:r>
          </a:p>
          <a:p>
            <a:r>
              <a:rPr lang="en-US" sz="3200" b="1" dirty="0">
                <a:latin typeface="Futura" panose="020B0602020204020303" pitchFamily="34" charset="-79"/>
                <a:cs typeface="Futura" panose="020B0602020204020303" pitchFamily="34" charset="-79"/>
              </a:rPr>
              <a:t>Brady Walkinshaw for Congress</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3194571" y="1571943"/>
            <a:ext cx="6993467" cy="10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1690292-C4DF-CA4D-91A6-327C4C7CB6D4}"/>
              </a:ext>
            </a:extLst>
          </p:cNvPr>
          <p:cNvSpPr txBox="1"/>
          <p:nvPr/>
        </p:nvSpPr>
        <p:spPr>
          <a:xfrm>
            <a:off x="3076038" y="2261571"/>
            <a:ext cx="4408495" cy="707886"/>
          </a:xfrm>
          <a:prstGeom prst="rect">
            <a:avLst/>
          </a:prstGeom>
          <a:noFill/>
        </p:spPr>
        <p:txBody>
          <a:bodyPr wrap="square" rtlCol="0">
            <a:spAutoFit/>
          </a:bodyPr>
          <a:lstStyle/>
          <a:p>
            <a:r>
              <a:rPr lang="en-US" sz="2000" b="1" dirty="0">
                <a:latin typeface="Futura" panose="020B0602020204020303" pitchFamily="34" charset="-79"/>
                <a:cs typeface="Futura" panose="020B0602020204020303" pitchFamily="34" charset="-79"/>
              </a:rPr>
              <a:t>2016 Congressional Campaign in the heart of liberal Seattle</a:t>
            </a:r>
          </a:p>
        </p:txBody>
      </p:sp>
      <p:pic>
        <p:nvPicPr>
          <p:cNvPr id="4" name="Picture 3">
            <a:extLst>
              <a:ext uri="{FF2B5EF4-FFF2-40B4-BE49-F238E27FC236}">
                <a16:creationId xmlns:a16="http://schemas.microsoft.com/office/drawing/2014/main" id="{E673E6E9-CEE8-AE44-BCA9-26C486639C94}"/>
              </a:ext>
            </a:extLst>
          </p:cNvPr>
          <p:cNvPicPr>
            <a:picLocks noChangeAspect="1"/>
          </p:cNvPicPr>
          <p:nvPr/>
        </p:nvPicPr>
        <p:blipFill>
          <a:blip r:embed="rId4"/>
          <a:stretch>
            <a:fillRect/>
          </a:stretch>
        </p:blipFill>
        <p:spPr>
          <a:xfrm>
            <a:off x="8239109" y="2154881"/>
            <a:ext cx="1511300" cy="4622800"/>
          </a:xfrm>
          <a:prstGeom prst="rect">
            <a:avLst/>
          </a:prstGeom>
        </p:spPr>
      </p:pic>
      <p:pic>
        <p:nvPicPr>
          <p:cNvPr id="20" name="Picture 19">
            <a:extLst>
              <a:ext uri="{FF2B5EF4-FFF2-40B4-BE49-F238E27FC236}">
                <a16:creationId xmlns:a16="http://schemas.microsoft.com/office/drawing/2014/main" id="{E32E5336-E805-784C-937A-ADA39D13F6FC}"/>
              </a:ext>
            </a:extLst>
          </p:cNvPr>
          <p:cNvPicPr>
            <a:picLocks noChangeAspect="1"/>
          </p:cNvPicPr>
          <p:nvPr/>
        </p:nvPicPr>
        <p:blipFill>
          <a:blip r:embed="rId5"/>
          <a:stretch>
            <a:fillRect/>
          </a:stretch>
        </p:blipFill>
        <p:spPr>
          <a:xfrm>
            <a:off x="3194571" y="3869730"/>
            <a:ext cx="4152900" cy="1689100"/>
          </a:xfrm>
          <a:prstGeom prst="rect">
            <a:avLst/>
          </a:prstGeom>
        </p:spPr>
      </p:pic>
    </p:spTree>
    <p:extLst>
      <p:ext uri="{BB962C8B-B14F-4D97-AF65-F5344CB8AC3E}">
        <p14:creationId xmlns:p14="http://schemas.microsoft.com/office/powerpoint/2010/main" val="308950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817003" y="84493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The Candidates</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909619" y="1572164"/>
            <a:ext cx="3460229" cy="87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9B56C81-7BE7-3549-88F7-510596C424DA}"/>
              </a:ext>
            </a:extLst>
          </p:cNvPr>
          <p:cNvSpPr txBox="1"/>
          <p:nvPr/>
        </p:nvSpPr>
        <p:spPr>
          <a:xfrm>
            <a:off x="7162799" y="1992870"/>
            <a:ext cx="4205298" cy="430887"/>
          </a:xfrm>
          <a:prstGeom prst="rect">
            <a:avLst/>
          </a:prstGeom>
          <a:noFill/>
        </p:spPr>
        <p:txBody>
          <a:bodyPr wrap="square" rtlCol="0">
            <a:spAutoFit/>
          </a:bodyPr>
          <a:lstStyle/>
          <a:p>
            <a:r>
              <a:rPr lang="en-US" sz="2200" b="1" dirty="0">
                <a:latin typeface="Futura" panose="020B0602020204020303" pitchFamily="34" charset="-79"/>
                <a:cs typeface="Futura" panose="020B0602020204020303" pitchFamily="34" charset="-79"/>
              </a:rPr>
              <a:t>Brady </a:t>
            </a:r>
            <a:r>
              <a:rPr lang="en-US" sz="2200" b="1" dirty="0" err="1">
                <a:latin typeface="Futura" panose="020B0602020204020303" pitchFamily="34" charset="-79"/>
                <a:cs typeface="Futura" panose="020B0602020204020303" pitchFamily="34" charset="-79"/>
              </a:rPr>
              <a:t>Piñero</a:t>
            </a:r>
            <a:r>
              <a:rPr lang="en-US" sz="2200" b="1" dirty="0">
                <a:latin typeface="Futura" panose="020B0602020204020303" pitchFamily="34" charset="-79"/>
                <a:cs typeface="Futura" panose="020B0602020204020303" pitchFamily="34" charset="-79"/>
              </a:rPr>
              <a:t> Walkinshaw</a:t>
            </a:r>
          </a:p>
        </p:txBody>
      </p:sp>
      <p:pic>
        <p:nvPicPr>
          <p:cNvPr id="3" name="Picture 2">
            <a:extLst>
              <a:ext uri="{FF2B5EF4-FFF2-40B4-BE49-F238E27FC236}">
                <a16:creationId xmlns:a16="http://schemas.microsoft.com/office/drawing/2014/main" id="{293A951B-CE7D-9949-BDA9-48D385E2D8E9}"/>
              </a:ext>
            </a:extLst>
          </p:cNvPr>
          <p:cNvPicPr>
            <a:picLocks noChangeAspect="1"/>
          </p:cNvPicPr>
          <p:nvPr/>
        </p:nvPicPr>
        <p:blipFill>
          <a:blip r:embed="rId4"/>
          <a:stretch>
            <a:fillRect/>
          </a:stretch>
        </p:blipFill>
        <p:spPr>
          <a:xfrm>
            <a:off x="7281334" y="2634574"/>
            <a:ext cx="3876872" cy="2033204"/>
          </a:xfrm>
          <a:prstGeom prst="rect">
            <a:avLst/>
          </a:prstGeom>
        </p:spPr>
      </p:pic>
      <p:sp>
        <p:nvSpPr>
          <p:cNvPr id="12" name="TextBox 11">
            <a:extLst>
              <a:ext uri="{FF2B5EF4-FFF2-40B4-BE49-F238E27FC236}">
                <a16:creationId xmlns:a16="http://schemas.microsoft.com/office/drawing/2014/main" id="{66C6AFCB-5C82-DA42-8A51-7AA051373997}"/>
              </a:ext>
            </a:extLst>
          </p:cNvPr>
          <p:cNvSpPr txBox="1"/>
          <p:nvPr/>
        </p:nvSpPr>
        <p:spPr>
          <a:xfrm>
            <a:off x="7281333" y="4847817"/>
            <a:ext cx="8201563"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utura" panose="020B0602020204020303" pitchFamily="34" charset="-79"/>
                <a:cs typeface="Futura" panose="020B0602020204020303" pitchFamily="34" charset="-79"/>
              </a:rPr>
              <a:t>1</a:t>
            </a:r>
            <a:r>
              <a:rPr lang="en-US" baseline="30000" dirty="0">
                <a:latin typeface="Futura" panose="020B0602020204020303" pitchFamily="34" charset="-79"/>
                <a:cs typeface="Futura" panose="020B0602020204020303" pitchFamily="34" charset="-79"/>
              </a:rPr>
              <a:t>st</a:t>
            </a:r>
            <a:r>
              <a:rPr lang="en-US" dirty="0">
                <a:latin typeface="Futura" panose="020B0602020204020303" pitchFamily="34" charset="-79"/>
                <a:cs typeface="Futura" panose="020B0602020204020303" pitchFamily="34" charset="-79"/>
              </a:rPr>
              <a:t> gen Cuban-American</a:t>
            </a:r>
          </a:p>
        </p:txBody>
      </p:sp>
      <p:sp>
        <p:nvSpPr>
          <p:cNvPr id="13" name="TextBox 12">
            <a:extLst>
              <a:ext uri="{FF2B5EF4-FFF2-40B4-BE49-F238E27FC236}">
                <a16:creationId xmlns:a16="http://schemas.microsoft.com/office/drawing/2014/main" id="{82352028-E032-524C-A0DC-620E9B11D1B3}"/>
              </a:ext>
            </a:extLst>
          </p:cNvPr>
          <p:cNvSpPr txBox="1"/>
          <p:nvPr/>
        </p:nvSpPr>
        <p:spPr>
          <a:xfrm>
            <a:off x="7281333" y="5252574"/>
            <a:ext cx="8201563"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utura" panose="020B0602020204020303" pitchFamily="34" charset="-79"/>
                <a:cs typeface="Futura" panose="020B0602020204020303" pitchFamily="34" charset="-79"/>
              </a:rPr>
              <a:t>LGBTQ</a:t>
            </a:r>
          </a:p>
        </p:txBody>
      </p:sp>
      <p:sp>
        <p:nvSpPr>
          <p:cNvPr id="14" name="TextBox 13">
            <a:extLst>
              <a:ext uri="{FF2B5EF4-FFF2-40B4-BE49-F238E27FC236}">
                <a16:creationId xmlns:a16="http://schemas.microsoft.com/office/drawing/2014/main" id="{3AD6EDA3-A928-E747-9F1F-9404028BAA9E}"/>
              </a:ext>
            </a:extLst>
          </p:cNvPr>
          <p:cNvSpPr txBox="1"/>
          <p:nvPr/>
        </p:nvSpPr>
        <p:spPr>
          <a:xfrm>
            <a:off x="7281332" y="5614297"/>
            <a:ext cx="8201563" cy="369332"/>
          </a:xfrm>
          <a:prstGeom prst="rect">
            <a:avLst/>
          </a:prstGeom>
          <a:noFill/>
        </p:spPr>
        <p:txBody>
          <a:bodyPr wrap="square" rtlCol="0">
            <a:spAutoFit/>
          </a:bodyPr>
          <a:lstStyle/>
          <a:p>
            <a:pPr marL="285750" indent="-285750">
              <a:buFont typeface="Arial" panose="020B0604020202020204" pitchFamily="34" charset="0"/>
              <a:buChar char="•"/>
            </a:pPr>
            <a:r>
              <a:rPr lang="en-US" dirty="0" err="1">
                <a:latin typeface="Futura" panose="020B0602020204020303" pitchFamily="34" charset="-79"/>
                <a:cs typeface="Futura" panose="020B0602020204020303" pitchFamily="34" charset="-79"/>
              </a:rPr>
              <a:t>Millenial</a:t>
            </a:r>
            <a:r>
              <a:rPr lang="en-US" dirty="0">
                <a:latin typeface="Futura" panose="020B0602020204020303" pitchFamily="34" charset="-79"/>
                <a:cs typeface="Futura" panose="020B0602020204020303" pitchFamily="34" charset="-79"/>
              </a:rPr>
              <a:t> </a:t>
            </a:r>
          </a:p>
        </p:txBody>
      </p:sp>
      <p:sp>
        <p:nvSpPr>
          <p:cNvPr id="15" name="TextBox 14">
            <a:extLst>
              <a:ext uri="{FF2B5EF4-FFF2-40B4-BE49-F238E27FC236}">
                <a16:creationId xmlns:a16="http://schemas.microsoft.com/office/drawing/2014/main" id="{D5E17F34-974C-9343-BB69-FB75E741638F}"/>
              </a:ext>
            </a:extLst>
          </p:cNvPr>
          <p:cNvSpPr txBox="1"/>
          <p:nvPr/>
        </p:nvSpPr>
        <p:spPr>
          <a:xfrm>
            <a:off x="7281332" y="6015350"/>
            <a:ext cx="4086766"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utura" panose="020B0602020204020303" pitchFamily="34" charset="-79"/>
                <a:cs typeface="Futura" panose="020B0602020204020303" pitchFamily="34" charset="-79"/>
              </a:rPr>
              <a:t>Focus on climate justice</a:t>
            </a:r>
          </a:p>
        </p:txBody>
      </p:sp>
      <p:sp>
        <p:nvSpPr>
          <p:cNvPr id="16" name="TextBox 15">
            <a:extLst>
              <a:ext uri="{FF2B5EF4-FFF2-40B4-BE49-F238E27FC236}">
                <a16:creationId xmlns:a16="http://schemas.microsoft.com/office/drawing/2014/main" id="{72ADCE97-EA14-DA43-975A-86A67B48642F}"/>
              </a:ext>
            </a:extLst>
          </p:cNvPr>
          <p:cNvSpPr txBox="1"/>
          <p:nvPr/>
        </p:nvSpPr>
        <p:spPr>
          <a:xfrm>
            <a:off x="2805102" y="2008003"/>
            <a:ext cx="4205298" cy="430887"/>
          </a:xfrm>
          <a:prstGeom prst="rect">
            <a:avLst/>
          </a:prstGeom>
          <a:noFill/>
        </p:spPr>
        <p:txBody>
          <a:bodyPr wrap="square" rtlCol="0">
            <a:spAutoFit/>
          </a:bodyPr>
          <a:lstStyle/>
          <a:p>
            <a:r>
              <a:rPr lang="en-US" sz="2200" b="1" dirty="0">
                <a:latin typeface="Futura" panose="020B0602020204020303" pitchFamily="34" charset="-79"/>
                <a:cs typeface="Futura" panose="020B0602020204020303" pitchFamily="34" charset="-79"/>
              </a:rPr>
              <a:t>Jim McDermott</a:t>
            </a:r>
          </a:p>
        </p:txBody>
      </p:sp>
      <p:pic>
        <p:nvPicPr>
          <p:cNvPr id="6" name="Picture 5">
            <a:extLst>
              <a:ext uri="{FF2B5EF4-FFF2-40B4-BE49-F238E27FC236}">
                <a16:creationId xmlns:a16="http://schemas.microsoft.com/office/drawing/2014/main" id="{EBE421D8-56D2-6D4B-9DF5-F9E69609A6D4}"/>
              </a:ext>
            </a:extLst>
          </p:cNvPr>
          <p:cNvPicPr>
            <a:picLocks noChangeAspect="1"/>
          </p:cNvPicPr>
          <p:nvPr/>
        </p:nvPicPr>
        <p:blipFill>
          <a:blip r:embed="rId5"/>
          <a:stretch>
            <a:fillRect/>
          </a:stretch>
        </p:blipFill>
        <p:spPr>
          <a:xfrm>
            <a:off x="2909619" y="2567510"/>
            <a:ext cx="3314699" cy="2363525"/>
          </a:xfrm>
          <a:prstGeom prst="rect">
            <a:avLst/>
          </a:prstGeom>
        </p:spPr>
      </p:pic>
      <p:sp>
        <p:nvSpPr>
          <p:cNvPr id="18" name="TextBox 17">
            <a:extLst>
              <a:ext uri="{FF2B5EF4-FFF2-40B4-BE49-F238E27FC236}">
                <a16:creationId xmlns:a16="http://schemas.microsoft.com/office/drawing/2014/main" id="{67AEDA2F-F297-7D45-BDF2-F9A127A27AAA}"/>
              </a:ext>
            </a:extLst>
          </p:cNvPr>
          <p:cNvSpPr txBox="1"/>
          <p:nvPr/>
        </p:nvSpPr>
        <p:spPr>
          <a:xfrm>
            <a:off x="2805103" y="5005787"/>
            <a:ext cx="4476230"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utura" panose="020B0602020204020303" pitchFamily="34" charset="-79"/>
                <a:cs typeface="Futura" panose="020B0602020204020303" pitchFamily="34" charset="-79"/>
              </a:rPr>
              <a:t>14 - term incumbent</a:t>
            </a:r>
          </a:p>
        </p:txBody>
      </p:sp>
      <p:sp>
        <p:nvSpPr>
          <p:cNvPr id="21" name="TextBox 20">
            <a:extLst>
              <a:ext uri="{FF2B5EF4-FFF2-40B4-BE49-F238E27FC236}">
                <a16:creationId xmlns:a16="http://schemas.microsoft.com/office/drawing/2014/main" id="{B9DEC304-43E1-2143-BCFA-4CC5E96A8657}"/>
              </a:ext>
            </a:extLst>
          </p:cNvPr>
          <p:cNvSpPr txBox="1"/>
          <p:nvPr/>
        </p:nvSpPr>
        <p:spPr>
          <a:xfrm>
            <a:off x="2805103" y="5456326"/>
            <a:ext cx="2378334"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utura" panose="020B0602020204020303" pitchFamily="34" charset="-79"/>
                <a:cs typeface="Futura" panose="020B0602020204020303" pitchFamily="34" charset="-79"/>
              </a:rPr>
              <a:t>Born in 1936</a:t>
            </a:r>
          </a:p>
        </p:txBody>
      </p:sp>
      <p:sp>
        <p:nvSpPr>
          <p:cNvPr id="22" name="TextBox 21">
            <a:extLst>
              <a:ext uri="{FF2B5EF4-FFF2-40B4-BE49-F238E27FC236}">
                <a16:creationId xmlns:a16="http://schemas.microsoft.com/office/drawing/2014/main" id="{9FCC3FF7-096A-8D45-8D69-62FC8C378B41}"/>
              </a:ext>
            </a:extLst>
          </p:cNvPr>
          <p:cNvSpPr txBox="1"/>
          <p:nvPr/>
        </p:nvSpPr>
        <p:spPr>
          <a:xfrm>
            <a:off x="2805102" y="6200016"/>
            <a:ext cx="4476230"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utura" panose="020B0602020204020303" pitchFamily="34" charset="-79"/>
                <a:cs typeface="Futura" panose="020B0602020204020303" pitchFamily="34" charset="-79"/>
              </a:rPr>
              <a:t>Not a bad guy</a:t>
            </a:r>
          </a:p>
        </p:txBody>
      </p:sp>
      <p:sp>
        <p:nvSpPr>
          <p:cNvPr id="17" name="TextBox 16">
            <a:extLst>
              <a:ext uri="{FF2B5EF4-FFF2-40B4-BE49-F238E27FC236}">
                <a16:creationId xmlns:a16="http://schemas.microsoft.com/office/drawing/2014/main" id="{BABC56CD-319B-984F-99B1-5FB8B3B43664}"/>
              </a:ext>
            </a:extLst>
          </p:cNvPr>
          <p:cNvSpPr txBox="1"/>
          <p:nvPr/>
        </p:nvSpPr>
        <p:spPr>
          <a:xfrm>
            <a:off x="2822554" y="5819715"/>
            <a:ext cx="4476230"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utura" panose="020B0602020204020303" pitchFamily="34" charset="-79"/>
                <a:cs typeface="Futura" panose="020B0602020204020303" pitchFamily="34" charset="-79"/>
              </a:rPr>
              <a:t>Traditional liberal</a:t>
            </a:r>
          </a:p>
        </p:txBody>
      </p:sp>
    </p:spTree>
    <p:extLst>
      <p:ext uri="{BB962C8B-B14F-4D97-AF65-F5344CB8AC3E}">
        <p14:creationId xmlns:p14="http://schemas.microsoft.com/office/powerpoint/2010/main" val="8620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8" grpId="0"/>
      <p:bldP spid="21" grpId="0"/>
      <p:bldP spid="2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817003" y="84493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The Switcheroo</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909619" y="1572164"/>
            <a:ext cx="3460229" cy="87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9B56C81-7BE7-3549-88F7-510596C424DA}"/>
              </a:ext>
            </a:extLst>
          </p:cNvPr>
          <p:cNvSpPr txBox="1"/>
          <p:nvPr/>
        </p:nvSpPr>
        <p:spPr>
          <a:xfrm>
            <a:off x="2164550" y="2074516"/>
            <a:ext cx="4205298" cy="400110"/>
          </a:xfrm>
          <a:prstGeom prst="rect">
            <a:avLst/>
          </a:prstGeom>
          <a:noFill/>
        </p:spPr>
        <p:txBody>
          <a:bodyPr wrap="square" rtlCol="0">
            <a:spAutoFit/>
          </a:bodyPr>
          <a:lstStyle/>
          <a:p>
            <a:r>
              <a:rPr lang="en-US" sz="2000" b="1" dirty="0">
                <a:latin typeface="Futura" panose="020B0602020204020303" pitchFamily="34" charset="-79"/>
                <a:cs typeface="Futura" panose="020B0602020204020303" pitchFamily="34" charset="-79"/>
              </a:rPr>
              <a:t>Brady </a:t>
            </a:r>
            <a:r>
              <a:rPr lang="en-US" sz="2000" b="1" dirty="0" err="1">
                <a:latin typeface="Futura" panose="020B0602020204020303" pitchFamily="34" charset="-79"/>
                <a:cs typeface="Futura" panose="020B0602020204020303" pitchFamily="34" charset="-79"/>
              </a:rPr>
              <a:t>Piñero</a:t>
            </a:r>
            <a:r>
              <a:rPr lang="en-US" sz="2000" b="1" dirty="0">
                <a:latin typeface="Futura" panose="020B0602020204020303" pitchFamily="34" charset="-79"/>
                <a:cs typeface="Futura" panose="020B0602020204020303" pitchFamily="34" charset="-79"/>
              </a:rPr>
              <a:t> Walkinshaw</a:t>
            </a:r>
          </a:p>
        </p:txBody>
      </p:sp>
      <p:pic>
        <p:nvPicPr>
          <p:cNvPr id="3" name="Picture 2">
            <a:extLst>
              <a:ext uri="{FF2B5EF4-FFF2-40B4-BE49-F238E27FC236}">
                <a16:creationId xmlns:a16="http://schemas.microsoft.com/office/drawing/2014/main" id="{293A951B-CE7D-9949-BDA9-48D385E2D8E9}"/>
              </a:ext>
            </a:extLst>
          </p:cNvPr>
          <p:cNvPicPr>
            <a:picLocks noChangeAspect="1"/>
          </p:cNvPicPr>
          <p:nvPr/>
        </p:nvPicPr>
        <p:blipFill>
          <a:blip r:embed="rId4"/>
          <a:stretch>
            <a:fillRect/>
          </a:stretch>
        </p:blipFill>
        <p:spPr>
          <a:xfrm>
            <a:off x="2286864" y="2537125"/>
            <a:ext cx="3144571" cy="1649153"/>
          </a:xfrm>
          <a:prstGeom prst="rect">
            <a:avLst/>
          </a:prstGeom>
        </p:spPr>
      </p:pic>
      <p:sp>
        <p:nvSpPr>
          <p:cNvPr id="12" name="TextBox 11">
            <a:extLst>
              <a:ext uri="{FF2B5EF4-FFF2-40B4-BE49-F238E27FC236}">
                <a16:creationId xmlns:a16="http://schemas.microsoft.com/office/drawing/2014/main" id="{66C6AFCB-5C82-DA42-8A51-7AA051373997}"/>
              </a:ext>
            </a:extLst>
          </p:cNvPr>
          <p:cNvSpPr txBox="1"/>
          <p:nvPr/>
        </p:nvSpPr>
        <p:spPr>
          <a:xfrm>
            <a:off x="2164551" y="4466281"/>
            <a:ext cx="4205298"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Futura" panose="020B0602020204020303" pitchFamily="34" charset="-79"/>
                <a:cs typeface="Futura" panose="020B0602020204020303" pitchFamily="34" charset="-79"/>
              </a:rPr>
              <a:t>1</a:t>
            </a:r>
            <a:r>
              <a:rPr lang="en-US" sz="1600" baseline="30000" dirty="0">
                <a:latin typeface="Futura" panose="020B0602020204020303" pitchFamily="34" charset="-79"/>
                <a:cs typeface="Futura" panose="020B0602020204020303" pitchFamily="34" charset="-79"/>
              </a:rPr>
              <a:t>st</a:t>
            </a:r>
            <a:r>
              <a:rPr lang="en-US" sz="1600" dirty="0">
                <a:latin typeface="Futura" panose="020B0602020204020303" pitchFamily="34" charset="-79"/>
                <a:cs typeface="Futura" panose="020B0602020204020303" pitchFamily="34" charset="-79"/>
              </a:rPr>
              <a:t> gen Cuban-American</a:t>
            </a:r>
          </a:p>
        </p:txBody>
      </p:sp>
      <p:sp>
        <p:nvSpPr>
          <p:cNvPr id="13" name="TextBox 12">
            <a:extLst>
              <a:ext uri="{FF2B5EF4-FFF2-40B4-BE49-F238E27FC236}">
                <a16:creationId xmlns:a16="http://schemas.microsoft.com/office/drawing/2014/main" id="{82352028-E032-524C-A0DC-620E9B11D1B3}"/>
              </a:ext>
            </a:extLst>
          </p:cNvPr>
          <p:cNvSpPr txBox="1"/>
          <p:nvPr/>
        </p:nvSpPr>
        <p:spPr>
          <a:xfrm>
            <a:off x="2164551" y="4871038"/>
            <a:ext cx="4205298"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Futura" panose="020B0602020204020303" pitchFamily="34" charset="-79"/>
                <a:cs typeface="Futura" panose="020B0602020204020303" pitchFamily="34" charset="-79"/>
              </a:rPr>
              <a:t>LGBTQ</a:t>
            </a:r>
          </a:p>
        </p:txBody>
      </p:sp>
      <p:sp>
        <p:nvSpPr>
          <p:cNvPr id="14" name="TextBox 13">
            <a:extLst>
              <a:ext uri="{FF2B5EF4-FFF2-40B4-BE49-F238E27FC236}">
                <a16:creationId xmlns:a16="http://schemas.microsoft.com/office/drawing/2014/main" id="{3AD6EDA3-A928-E747-9F1F-9404028BAA9E}"/>
              </a:ext>
            </a:extLst>
          </p:cNvPr>
          <p:cNvSpPr txBox="1"/>
          <p:nvPr/>
        </p:nvSpPr>
        <p:spPr>
          <a:xfrm>
            <a:off x="2164550" y="5232761"/>
            <a:ext cx="4205298"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err="1">
                <a:latin typeface="Futura" panose="020B0602020204020303" pitchFamily="34" charset="-79"/>
                <a:cs typeface="Futura" panose="020B0602020204020303" pitchFamily="34" charset="-79"/>
              </a:rPr>
              <a:t>Millenial</a:t>
            </a:r>
            <a:r>
              <a:rPr lang="en-US" sz="1600" dirty="0">
                <a:latin typeface="Futura" panose="020B0602020204020303" pitchFamily="34" charset="-79"/>
                <a:cs typeface="Futura" panose="020B0602020204020303" pitchFamily="34" charset="-79"/>
              </a:rPr>
              <a:t> </a:t>
            </a:r>
          </a:p>
        </p:txBody>
      </p:sp>
      <p:sp>
        <p:nvSpPr>
          <p:cNvPr id="15" name="TextBox 14">
            <a:extLst>
              <a:ext uri="{FF2B5EF4-FFF2-40B4-BE49-F238E27FC236}">
                <a16:creationId xmlns:a16="http://schemas.microsoft.com/office/drawing/2014/main" id="{D5E17F34-974C-9343-BB69-FB75E741638F}"/>
              </a:ext>
            </a:extLst>
          </p:cNvPr>
          <p:cNvSpPr txBox="1"/>
          <p:nvPr/>
        </p:nvSpPr>
        <p:spPr>
          <a:xfrm>
            <a:off x="2164549" y="5633814"/>
            <a:ext cx="2095463"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Futura" panose="020B0602020204020303" pitchFamily="34" charset="-79"/>
                <a:cs typeface="Futura" panose="020B0602020204020303" pitchFamily="34" charset="-79"/>
              </a:rPr>
              <a:t>Climate justice</a:t>
            </a:r>
          </a:p>
        </p:txBody>
      </p:sp>
      <p:pic>
        <p:nvPicPr>
          <p:cNvPr id="4" name="Picture 3">
            <a:extLst>
              <a:ext uri="{FF2B5EF4-FFF2-40B4-BE49-F238E27FC236}">
                <a16:creationId xmlns:a16="http://schemas.microsoft.com/office/drawing/2014/main" id="{DB8FA34E-7F81-FF46-9D3A-5E8ADAE2E7A6}"/>
              </a:ext>
            </a:extLst>
          </p:cNvPr>
          <p:cNvPicPr>
            <a:picLocks noChangeAspect="1"/>
          </p:cNvPicPr>
          <p:nvPr/>
        </p:nvPicPr>
        <p:blipFill>
          <a:blip r:embed="rId5"/>
          <a:stretch>
            <a:fillRect/>
          </a:stretch>
        </p:blipFill>
        <p:spPr>
          <a:xfrm>
            <a:off x="6298813" y="2537125"/>
            <a:ext cx="1626562" cy="1649153"/>
          </a:xfrm>
          <a:prstGeom prst="rect">
            <a:avLst/>
          </a:prstGeom>
        </p:spPr>
      </p:pic>
      <p:sp>
        <p:nvSpPr>
          <p:cNvPr id="19" name="TextBox 18">
            <a:extLst>
              <a:ext uri="{FF2B5EF4-FFF2-40B4-BE49-F238E27FC236}">
                <a16:creationId xmlns:a16="http://schemas.microsoft.com/office/drawing/2014/main" id="{4B1BE96C-F251-FA42-9C09-D07BAF5AD687}"/>
              </a:ext>
            </a:extLst>
          </p:cNvPr>
          <p:cNvSpPr txBox="1"/>
          <p:nvPr/>
        </p:nvSpPr>
        <p:spPr>
          <a:xfrm>
            <a:off x="6177750" y="2087614"/>
            <a:ext cx="4205298" cy="400110"/>
          </a:xfrm>
          <a:prstGeom prst="rect">
            <a:avLst/>
          </a:prstGeom>
          <a:noFill/>
        </p:spPr>
        <p:txBody>
          <a:bodyPr wrap="square" rtlCol="0">
            <a:spAutoFit/>
          </a:bodyPr>
          <a:lstStyle/>
          <a:p>
            <a:r>
              <a:rPr lang="en-US" sz="2000" b="1" dirty="0">
                <a:latin typeface="Futura" panose="020B0602020204020303" pitchFamily="34" charset="-79"/>
                <a:cs typeface="Futura" panose="020B0602020204020303" pitchFamily="34" charset="-79"/>
              </a:rPr>
              <a:t>Joe McDermott</a:t>
            </a:r>
          </a:p>
        </p:txBody>
      </p:sp>
      <p:sp>
        <p:nvSpPr>
          <p:cNvPr id="20" name="TextBox 19">
            <a:extLst>
              <a:ext uri="{FF2B5EF4-FFF2-40B4-BE49-F238E27FC236}">
                <a16:creationId xmlns:a16="http://schemas.microsoft.com/office/drawing/2014/main" id="{371B723E-CE61-ED47-85CA-91CCDE1FC4CF}"/>
              </a:ext>
            </a:extLst>
          </p:cNvPr>
          <p:cNvSpPr txBox="1"/>
          <p:nvPr/>
        </p:nvSpPr>
        <p:spPr>
          <a:xfrm>
            <a:off x="6042284" y="4447745"/>
            <a:ext cx="4205298"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Futura" panose="020B0602020204020303" pitchFamily="34" charset="-79"/>
                <a:cs typeface="Futura" panose="020B0602020204020303" pitchFamily="34" charset="-79"/>
              </a:rPr>
              <a:t>County Councilmember</a:t>
            </a:r>
          </a:p>
        </p:txBody>
      </p:sp>
      <p:sp>
        <p:nvSpPr>
          <p:cNvPr id="23" name="TextBox 22">
            <a:extLst>
              <a:ext uri="{FF2B5EF4-FFF2-40B4-BE49-F238E27FC236}">
                <a16:creationId xmlns:a16="http://schemas.microsoft.com/office/drawing/2014/main" id="{0057B01E-DD3B-F14B-8CFC-F40B76C9DEE0}"/>
              </a:ext>
            </a:extLst>
          </p:cNvPr>
          <p:cNvSpPr txBox="1"/>
          <p:nvPr/>
        </p:nvSpPr>
        <p:spPr>
          <a:xfrm>
            <a:off x="6042284" y="4894207"/>
            <a:ext cx="4205298"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Futura" panose="020B0602020204020303" pitchFamily="34" charset="-79"/>
                <a:cs typeface="Futura" panose="020B0602020204020303" pitchFamily="34" charset="-79"/>
              </a:rPr>
              <a:t>Same last name as incumbent</a:t>
            </a:r>
          </a:p>
        </p:txBody>
      </p:sp>
    </p:spTree>
    <p:extLst>
      <p:ext uri="{BB962C8B-B14F-4D97-AF65-F5344CB8AC3E}">
        <p14:creationId xmlns:p14="http://schemas.microsoft.com/office/powerpoint/2010/main" val="11065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2617BE-1082-3742-ACF6-20D8D34D8E06}"/>
              </a:ext>
            </a:extLst>
          </p:cNvPr>
          <p:cNvSpPr txBox="1"/>
          <p:nvPr/>
        </p:nvSpPr>
        <p:spPr>
          <a:xfrm>
            <a:off x="2164548" y="861728"/>
            <a:ext cx="8201563" cy="584775"/>
          </a:xfrm>
          <a:prstGeom prst="rect">
            <a:avLst/>
          </a:prstGeom>
          <a:noFill/>
        </p:spPr>
        <p:txBody>
          <a:bodyPr wrap="square" rtlCol="0">
            <a:spAutoFit/>
          </a:bodyPr>
          <a:lstStyle/>
          <a:p>
            <a:r>
              <a:rPr lang="en-US" sz="3200" b="1" dirty="0">
                <a:latin typeface="Futura" panose="020B0602020204020303" pitchFamily="34" charset="-79"/>
                <a:cs typeface="Futura" panose="020B0602020204020303" pitchFamily="34" charset="-79"/>
              </a:rPr>
              <a:t>And then there were three</a:t>
            </a:r>
          </a:p>
        </p:txBody>
      </p:sp>
      <p:pic>
        <p:nvPicPr>
          <p:cNvPr id="9" name="Picture 8">
            <a:extLst>
              <a:ext uri="{FF2B5EF4-FFF2-40B4-BE49-F238E27FC236}">
                <a16:creationId xmlns:a16="http://schemas.microsoft.com/office/drawing/2014/main" id="{89726A13-06F6-7C4E-A604-9483F1757BAF}"/>
              </a:ext>
            </a:extLst>
          </p:cNvPr>
          <p:cNvPicPr>
            <a:picLocks noChangeAspect="1"/>
          </p:cNvPicPr>
          <p:nvPr/>
        </p:nvPicPr>
        <p:blipFill>
          <a:blip r:embed="rId3"/>
          <a:stretch>
            <a:fillRect/>
          </a:stretch>
        </p:blipFill>
        <p:spPr>
          <a:xfrm>
            <a:off x="0" y="2248411"/>
            <a:ext cx="2065867" cy="2217870"/>
          </a:xfrm>
          <a:prstGeom prst="rect">
            <a:avLst/>
          </a:prstGeom>
          <a:solidFill>
            <a:schemeClr val="bg1"/>
          </a:solidFill>
          <a:effectLst>
            <a:glow>
              <a:schemeClr val="accent1">
                <a:alpha val="40000"/>
              </a:schemeClr>
            </a:glow>
          </a:effectLst>
        </p:spPr>
      </p:pic>
      <p:sp>
        <p:nvSpPr>
          <p:cNvPr id="10" name="Rectangle 9">
            <a:extLst>
              <a:ext uri="{FF2B5EF4-FFF2-40B4-BE49-F238E27FC236}">
                <a16:creationId xmlns:a16="http://schemas.microsoft.com/office/drawing/2014/main" id="{0D8EEFD3-EC5D-D146-8F5E-5EBF5F0AFD44}"/>
              </a:ext>
            </a:extLst>
          </p:cNvPr>
          <p:cNvSpPr/>
          <p:nvPr/>
        </p:nvSpPr>
        <p:spPr>
          <a:xfrm>
            <a:off x="2257164" y="1588954"/>
            <a:ext cx="5861848" cy="119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9B56C81-7BE7-3549-88F7-510596C424DA}"/>
              </a:ext>
            </a:extLst>
          </p:cNvPr>
          <p:cNvSpPr txBox="1"/>
          <p:nvPr/>
        </p:nvSpPr>
        <p:spPr>
          <a:xfrm>
            <a:off x="2164550" y="2074516"/>
            <a:ext cx="4205298" cy="369332"/>
          </a:xfrm>
          <a:prstGeom prst="rect">
            <a:avLst/>
          </a:prstGeom>
          <a:noFill/>
        </p:spPr>
        <p:txBody>
          <a:bodyPr wrap="square" rtlCol="0">
            <a:spAutoFit/>
          </a:bodyPr>
          <a:lstStyle/>
          <a:p>
            <a:r>
              <a:rPr lang="en-US" b="1" dirty="0">
                <a:latin typeface="Futura" panose="020B0602020204020303" pitchFamily="34" charset="-79"/>
                <a:cs typeface="Futura" panose="020B0602020204020303" pitchFamily="34" charset="-79"/>
              </a:rPr>
              <a:t>Brady </a:t>
            </a:r>
            <a:r>
              <a:rPr lang="en-US" b="1" dirty="0" err="1">
                <a:latin typeface="Futura" panose="020B0602020204020303" pitchFamily="34" charset="-79"/>
                <a:cs typeface="Futura" panose="020B0602020204020303" pitchFamily="34" charset="-79"/>
              </a:rPr>
              <a:t>Piñero</a:t>
            </a:r>
            <a:r>
              <a:rPr lang="en-US" b="1" dirty="0">
                <a:latin typeface="Futura" panose="020B0602020204020303" pitchFamily="34" charset="-79"/>
                <a:cs typeface="Futura" panose="020B0602020204020303" pitchFamily="34" charset="-79"/>
              </a:rPr>
              <a:t> Walkinshaw</a:t>
            </a:r>
          </a:p>
        </p:txBody>
      </p:sp>
      <p:pic>
        <p:nvPicPr>
          <p:cNvPr id="3" name="Picture 2">
            <a:extLst>
              <a:ext uri="{FF2B5EF4-FFF2-40B4-BE49-F238E27FC236}">
                <a16:creationId xmlns:a16="http://schemas.microsoft.com/office/drawing/2014/main" id="{293A951B-CE7D-9949-BDA9-48D385E2D8E9}"/>
              </a:ext>
            </a:extLst>
          </p:cNvPr>
          <p:cNvPicPr>
            <a:picLocks noChangeAspect="1"/>
          </p:cNvPicPr>
          <p:nvPr/>
        </p:nvPicPr>
        <p:blipFill>
          <a:blip r:embed="rId4"/>
          <a:stretch>
            <a:fillRect/>
          </a:stretch>
        </p:blipFill>
        <p:spPr>
          <a:xfrm>
            <a:off x="2286865" y="2537126"/>
            <a:ext cx="2685398" cy="1408342"/>
          </a:xfrm>
          <a:prstGeom prst="rect">
            <a:avLst/>
          </a:prstGeom>
        </p:spPr>
      </p:pic>
      <p:sp>
        <p:nvSpPr>
          <p:cNvPr id="12" name="TextBox 11">
            <a:extLst>
              <a:ext uri="{FF2B5EF4-FFF2-40B4-BE49-F238E27FC236}">
                <a16:creationId xmlns:a16="http://schemas.microsoft.com/office/drawing/2014/main" id="{66C6AFCB-5C82-DA42-8A51-7AA051373997}"/>
              </a:ext>
            </a:extLst>
          </p:cNvPr>
          <p:cNvSpPr txBox="1"/>
          <p:nvPr/>
        </p:nvSpPr>
        <p:spPr>
          <a:xfrm>
            <a:off x="2164550" y="4141930"/>
            <a:ext cx="4205298"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1</a:t>
            </a:r>
            <a:r>
              <a:rPr lang="en-US" sz="1400" baseline="30000" dirty="0">
                <a:latin typeface="Futura" panose="020B0602020204020303" pitchFamily="34" charset="-79"/>
                <a:cs typeface="Futura" panose="020B0602020204020303" pitchFamily="34" charset="-79"/>
              </a:rPr>
              <a:t>st</a:t>
            </a:r>
            <a:r>
              <a:rPr lang="en-US" sz="1400" dirty="0">
                <a:latin typeface="Futura" panose="020B0602020204020303" pitchFamily="34" charset="-79"/>
                <a:cs typeface="Futura" panose="020B0602020204020303" pitchFamily="34" charset="-79"/>
              </a:rPr>
              <a:t> gen Cuban-American</a:t>
            </a:r>
          </a:p>
        </p:txBody>
      </p:sp>
      <p:sp>
        <p:nvSpPr>
          <p:cNvPr id="13" name="TextBox 12">
            <a:extLst>
              <a:ext uri="{FF2B5EF4-FFF2-40B4-BE49-F238E27FC236}">
                <a16:creationId xmlns:a16="http://schemas.microsoft.com/office/drawing/2014/main" id="{82352028-E032-524C-A0DC-620E9B11D1B3}"/>
              </a:ext>
            </a:extLst>
          </p:cNvPr>
          <p:cNvSpPr txBox="1"/>
          <p:nvPr/>
        </p:nvSpPr>
        <p:spPr>
          <a:xfrm>
            <a:off x="2164550" y="4546687"/>
            <a:ext cx="4205298"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LGBTQ</a:t>
            </a:r>
          </a:p>
        </p:txBody>
      </p:sp>
      <p:sp>
        <p:nvSpPr>
          <p:cNvPr id="14" name="TextBox 13">
            <a:extLst>
              <a:ext uri="{FF2B5EF4-FFF2-40B4-BE49-F238E27FC236}">
                <a16:creationId xmlns:a16="http://schemas.microsoft.com/office/drawing/2014/main" id="{3AD6EDA3-A928-E747-9F1F-9404028BAA9E}"/>
              </a:ext>
            </a:extLst>
          </p:cNvPr>
          <p:cNvSpPr txBox="1"/>
          <p:nvPr/>
        </p:nvSpPr>
        <p:spPr>
          <a:xfrm>
            <a:off x="2164549" y="4908410"/>
            <a:ext cx="4205298"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err="1">
                <a:latin typeface="Futura" panose="020B0602020204020303" pitchFamily="34" charset="-79"/>
                <a:cs typeface="Futura" panose="020B0602020204020303" pitchFamily="34" charset="-79"/>
              </a:rPr>
              <a:t>Millenial</a:t>
            </a:r>
            <a:r>
              <a:rPr lang="en-US" sz="1400" dirty="0">
                <a:latin typeface="Futura" panose="020B0602020204020303" pitchFamily="34" charset="-79"/>
                <a:cs typeface="Futura" panose="020B0602020204020303" pitchFamily="34" charset="-79"/>
              </a:rPr>
              <a:t> </a:t>
            </a:r>
          </a:p>
        </p:txBody>
      </p:sp>
      <p:sp>
        <p:nvSpPr>
          <p:cNvPr id="15" name="TextBox 14">
            <a:extLst>
              <a:ext uri="{FF2B5EF4-FFF2-40B4-BE49-F238E27FC236}">
                <a16:creationId xmlns:a16="http://schemas.microsoft.com/office/drawing/2014/main" id="{D5E17F34-974C-9343-BB69-FB75E741638F}"/>
              </a:ext>
            </a:extLst>
          </p:cNvPr>
          <p:cNvSpPr txBox="1"/>
          <p:nvPr/>
        </p:nvSpPr>
        <p:spPr>
          <a:xfrm>
            <a:off x="2164548" y="5309463"/>
            <a:ext cx="2095463"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Climate justice</a:t>
            </a:r>
          </a:p>
        </p:txBody>
      </p:sp>
      <p:pic>
        <p:nvPicPr>
          <p:cNvPr id="4" name="Picture 3">
            <a:extLst>
              <a:ext uri="{FF2B5EF4-FFF2-40B4-BE49-F238E27FC236}">
                <a16:creationId xmlns:a16="http://schemas.microsoft.com/office/drawing/2014/main" id="{DB8FA34E-7F81-FF46-9D3A-5E8ADAE2E7A6}"/>
              </a:ext>
            </a:extLst>
          </p:cNvPr>
          <p:cNvPicPr>
            <a:picLocks noChangeAspect="1"/>
          </p:cNvPicPr>
          <p:nvPr/>
        </p:nvPicPr>
        <p:blipFill>
          <a:blip r:embed="rId5"/>
          <a:stretch>
            <a:fillRect/>
          </a:stretch>
        </p:blipFill>
        <p:spPr>
          <a:xfrm>
            <a:off x="5868872" y="2517130"/>
            <a:ext cx="1626562" cy="1649153"/>
          </a:xfrm>
          <a:prstGeom prst="rect">
            <a:avLst/>
          </a:prstGeom>
        </p:spPr>
      </p:pic>
      <p:sp>
        <p:nvSpPr>
          <p:cNvPr id="19" name="TextBox 18">
            <a:extLst>
              <a:ext uri="{FF2B5EF4-FFF2-40B4-BE49-F238E27FC236}">
                <a16:creationId xmlns:a16="http://schemas.microsoft.com/office/drawing/2014/main" id="{4B1BE96C-F251-FA42-9C09-D07BAF5AD687}"/>
              </a:ext>
            </a:extLst>
          </p:cNvPr>
          <p:cNvSpPr txBox="1"/>
          <p:nvPr/>
        </p:nvSpPr>
        <p:spPr>
          <a:xfrm>
            <a:off x="5822726" y="2087925"/>
            <a:ext cx="4205298" cy="369332"/>
          </a:xfrm>
          <a:prstGeom prst="rect">
            <a:avLst/>
          </a:prstGeom>
          <a:noFill/>
        </p:spPr>
        <p:txBody>
          <a:bodyPr wrap="square" rtlCol="0">
            <a:spAutoFit/>
          </a:bodyPr>
          <a:lstStyle/>
          <a:p>
            <a:r>
              <a:rPr lang="en-US" b="1" dirty="0">
                <a:latin typeface="Futura" panose="020B0602020204020303" pitchFamily="34" charset="-79"/>
                <a:cs typeface="Futura" panose="020B0602020204020303" pitchFamily="34" charset="-79"/>
              </a:rPr>
              <a:t>Joe McDermott</a:t>
            </a:r>
          </a:p>
        </p:txBody>
      </p:sp>
      <p:sp>
        <p:nvSpPr>
          <p:cNvPr id="20" name="TextBox 19">
            <a:extLst>
              <a:ext uri="{FF2B5EF4-FFF2-40B4-BE49-F238E27FC236}">
                <a16:creationId xmlns:a16="http://schemas.microsoft.com/office/drawing/2014/main" id="{371B723E-CE61-ED47-85CA-91CCDE1FC4CF}"/>
              </a:ext>
            </a:extLst>
          </p:cNvPr>
          <p:cNvSpPr txBox="1"/>
          <p:nvPr/>
        </p:nvSpPr>
        <p:spPr>
          <a:xfrm>
            <a:off x="5822726" y="4295818"/>
            <a:ext cx="4205298"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County Councilmember</a:t>
            </a:r>
          </a:p>
        </p:txBody>
      </p:sp>
      <p:sp>
        <p:nvSpPr>
          <p:cNvPr id="23" name="TextBox 22">
            <a:extLst>
              <a:ext uri="{FF2B5EF4-FFF2-40B4-BE49-F238E27FC236}">
                <a16:creationId xmlns:a16="http://schemas.microsoft.com/office/drawing/2014/main" id="{0057B01E-DD3B-F14B-8CFC-F40B76C9DEE0}"/>
              </a:ext>
            </a:extLst>
          </p:cNvPr>
          <p:cNvSpPr txBox="1"/>
          <p:nvPr/>
        </p:nvSpPr>
        <p:spPr>
          <a:xfrm>
            <a:off x="5822726" y="4610303"/>
            <a:ext cx="4205298"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Same last name as incumbent</a:t>
            </a:r>
          </a:p>
        </p:txBody>
      </p:sp>
      <p:sp>
        <p:nvSpPr>
          <p:cNvPr id="17" name="TextBox 16">
            <a:extLst>
              <a:ext uri="{FF2B5EF4-FFF2-40B4-BE49-F238E27FC236}">
                <a16:creationId xmlns:a16="http://schemas.microsoft.com/office/drawing/2014/main" id="{CEB5BCF1-8D89-8F4F-9D61-CD50924B0B19}"/>
              </a:ext>
            </a:extLst>
          </p:cNvPr>
          <p:cNvSpPr txBox="1"/>
          <p:nvPr/>
        </p:nvSpPr>
        <p:spPr>
          <a:xfrm>
            <a:off x="8923866" y="2093938"/>
            <a:ext cx="4205298" cy="369332"/>
          </a:xfrm>
          <a:prstGeom prst="rect">
            <a:avLst/>
          </a:prstGeom>
          <a:noFill/>
        </p:spPr>
        <p:txBody>
          <a:bodyPr wrap="square" rtlCol="0">
            <a:spAutoFit/>
          </a:bodyPr>
          <a:lstStyle/>
          <a:p>
            <a:r>
              <a:rPr lang="en-US" b="1" dirty="0">
                <a:latin typeface="Futura" panose="020B0602020204020303" pitchFamily="34" charset="-79"/>
                <a:cs typeface="Futura" panose="020B0602020204020303" pitchFamily="34" charset="-79"/>
              </a:rPr>
              <a:t>Pramila </a:t>
            </a:r>
            <a:r>
              <a:rPr lang="en-US" b="1" dirty="0" err="1">
                <a:latin typeface="Futura" panose="020B0602020204020303" pitchFamily="34" charset="-79"/>
                <a:cs typeface="Futura" panose="020B0602020204020303" pitchFamily="34" charset="-79"/>
              </a:rPr>
              <a:t>Jayapal</a:t>
            </a:r>
            <a:endParaRPr lang="en-US" b="1" dirty="0">
              <a:latin typeface="Futura" panose="020B0602020204020303" pitchFamily="34" charset="-79"/>
              <a:cs typeface="Futura" panose="020B0602020204020303" pitchFamily="34" charset="-79"/>
            </a:endParaRPr>
          </a:p>
        </p:txBody>
      </p:sp>
      <p:pic>
        <p:nvPicPr>
          <p:cNvPr id="6" name="Picture 5">
            <a:extLst>
              <a:ext uri="{FF2B5EF4-FFF2-40B4-BE49-F238E27FC236}">
                <a16:creationId xmlns:a16="http://schemas.microsoft.com/office/drawing/2014/main" id="{03C419C0-ABB2-1E45-AFE0-AE712E120FDF}"/>
              </a:ext>
            </a:extLst>
          </p:cNvPr>
          <p:cNvPicPr>
            <a:picLocks noChangeAspect="1"/>
          </p:cNvPicPr>
          <p:nvPr/>
        </p:nvPicPr>
        <p:blipFill>
          <a:blip r:embed="rId6"/>
          <a:stretch>
            <a:fillRect/>
          </a:stretch>
        </p:blipFill>
        <p:spPr>
          <a:xfrm>
            <a:off x="8923866" y="2496677"/>
            <a:ext cx="3060333" cy="1718887"/>
          </a:xfrm>
          <a:prstGeom prst="rect">
            <a:avLst/>
          </a:prstGeom>
        </p:spPr>
      </p:pic>
      <p:sp>
        <p:nvSpPr>
          <p:cNvPr id="21" name="TextBox 20">
            <a:extLst>
              <a:ext uri="{FF2B5EF4-FFF2-40B4-BE49-F238E27FC236}">
                <a16:creationId xmlns:a16="http://schemas.microsoft.com/office/drawing/2014/main" id="{F68427EF-14F9-0441-8399-BAC57350EBF5}"/>
              </a:ext>
            </a:extLst>
          </p:cNvPr>
          <p:cNvSpPr txBox="1"/>
          <p:nvPr/>
        </p:nvSpPr>
        <p:spPr>
          <a:xfrm>
            <a:off x="8771467" y="4392798"/>
            <a:ext cx="3212732"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Progressive Champion</a:t>
            </a:r>
          </a:p>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Civil Rights activist</a:t>
            </a:r>
          </a:p>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Immigrant</a:t>
            </a:r>
          </a:p>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Labor leader – husband is political director of UFCW</a:t>
            </a:r>
          </a:p>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Wildly popular</a:t>
            </a:r>
          </a:p>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Endorsed by Bernie Sanders</a:t>
            </a:r>
          </a:p>
          <a:p>
            <a:pPr marL="285750" indent="-285750">
              <a:buFont typeface="Arial" panose="020B0604020202020204" pitchFamily="34" charset="0"/>
              <a:buChar char="•"/>
            </a:pPr>
            <a:r>
              <a:rPr lang="en-US" sz="1400" dirty="0">
                <a:latin typeface="Futura" panose="020B0602020204020303" pitchFamily="34" charset="-79"/>
                <a:cs typeface="Futura" panose="020B0602020204020303" pitchFamily="34" charset="-79"/>
              </a:rPr>
              <a:t>I volunteered on her first state senate campaign – huge fan!</a:t>
            </a:r>
          </a:p>
        </p:txBody>
      </p:sp>
    </p:spTree>
    <p:extLst>
      <p:ext uri="{BB962C8B-B14F-4D97-AF65-F5344CB8AC3E}">
        <p14:creationId xmlns:p14="http://schemas.microsoft.com/office/powerpoint/2010/main" val="2255736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14145</TotalTime>
  <Words>1453</Words>
  <Application>Microsoft Macintosh PowerPoint</Application>
  <PresentationFormat>Widescreen</PresentationFormat>
  <Paragraphs>230</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Futura</vt:lpstr>
      <vt:lpstr>Futura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Dylan Cate</cp:lastModifiedBy>
  <cp:revision>53</cp:revision>
  <cp:lastPrinted>2019-06-01T22:30:07Z</cp:lastPrinted>
  <dcterms:created xsi:type="dcterms:W3CDTF">2019-05-13T23:15:52Z</dcterms:created>
  <dcterms:modified xsi:type="dcterms:W3CDTF">2019-06-04T22:06:20Z</dcterms:modified>
</cp:coreProperties>
</file>